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2" r:id="rId1"/>
    <p:sldMasterId id="2147483703" r:id="rId2"/>
  </p:sldMasterIdLst>
  <p:notesMasterIdLst>
    <p:notesMasterId r:id="rId27"/>
  </p:notesMasterIdLst>
  <p:handoutMasterIdLst>
    <p:handoutMasterId r:id="rId28"/>
  </p:handoutMasterIdLst>
  <p:sldIdLst>
    <p:sldId id="256" r:id="rId3"/>
    <p:sldId id="266" r:id="rId4"/>
    <p:sldId id="354" r:id="rId5"/>
    <p:sldId id="293" r:id="rId6"/>
    <p:sldId id="294" r:id="rId7"/>
    <p:sldId id="295" r:id="rId8"/>
    <p:sldId id="296" r:id="rId9"/>
    <p:sldId id="297" r:id="rId10"/>
    <p:sldId id="302" r:id="rId11"/>
    <p:sldId id="299" r:id="rId12"/>
    <p:sldId id="355" r:id="rId13"/>
    <p:sldId id="339" r:id="rId14"/>
    <p:sldId id="340" r:id="rId15"/>
    <p:sldId id="341" r:id="rId16"/>
    <p:sldId id="342" r:id="rId17"/>
    <p:sldId id="343" r:id="rId18"/>
    <p:sldId id="345" r:id="rId19"/>
    <p:sldId id="346" r:id="rId20"/>
    <p:sldId id="323" r:id="rId21"/>
    <p:sldId id="325" r:id="rId22"/>
    <p:sldId id="328" r:id="rId23"/>
    <p:sldId id="326" r:id="rId24"/>
    <p:sldId id="300" r:id="rId25"/>
    <p:sldId id="283"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60">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262"/>
    <a:srgbClr val="53626F"/>
    <a:srgbClr val="E09E19"/>
    <a:srgbClr val="00B2A5"/>
    <a:srgbClr val="C28220"/>
    <a:srgbClr val="ED4E33"/>
    <a:srgbClr val="9DAD33"/>
    <a:srgbClr val="2D637F"/>
    <a:srgbClr val="6C3302"/>
    <a:srgbClr val="584F2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704" autoAdjust="0"/>
    <p:restoredTop sz="96109" autoAdjust="0"/>
  </p:normalViewPr>
  <p:slideViewPr>
    <p:cSldViewPr snapToGrid="0" snapToObjects="1">
      <p:cViewPr varScale="1">
        <p:scale>
          <a:sx n="78" d="100"/>
          <a:sy n="78" d="100"/>
        </p:scale>
        <p:origin x="-1430" y="-77"/>
      </p:cViewPr>
      <p:guideLst>
        <p:guide orient="horz" pos="360"/>
        <p:guide pos="575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183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68"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D80836-6FD0-4DDC-8235-09A3E0F0311C}"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F7E2D1BF-582D-43A2-B189-DB131551D0BA}">
      <dgm:prSet phldrT="[Text]"/>
      <dgm:spPr/>
      <dgm:t>
        <a:bodyPr/>
        <a:lstStyle/>
        <a:p>
          <a:r>
            <a:rPr lang="en-GB" dirty="0"/>
            <a:t>the marked absence of any network of social support, absence of social capital (Coleman 1984)  </a:t>
          </a:r>
          <a:endParaRPr lang="en-US" dirty="0"/>
        </a:p>
      </dgm:t>
    </dgm:pt>
    <dgm:pt modelId="{51447DA7-7718-445B-A707-1C17612D69C9}" type="parTrans" cxnId="{864C5B95-28F6-4016-909F-750691434C2D}">
      <dgm:prSet/>
      <dgm:spPr/>
      <dgm:t>
        <a:bodyPr/>
        <a:lstStyle/>
        <a:p>
          <a:endParaRPr lang="en-US"/>
        </a:p>
      </dgm:t>
    </dgm:pt>
    <dgm:pt modelId="{2FA58C3B-2C6E-47D3-90C5-6783BAC46085}" type="sibTrans" cxnId="{864C5B95-28F6-4016-909F-750691434C2D}">
      <dgm:prSet/>
      <dgm:spPr/>
      <dgm:t>
        <a:bodyPr/>
        <a:lstStyle/>
        <a:p>
          <a:endParaRPr lang="en-US"/>
        </a:p>
      </dgm:t>
    </dgm:pt>
    <dgm:pt modelId="{07E0A5E0-2053-4F60-8627-D2D5B0091D1F}">
      <dgm:prSet/>
      <dgm:spPr/>
      <dgm:t>
        <a:bodyPr/>
        <a:lstStyle/>
        <a:p>
          <a:r>
            <a:rPr lang="en-GB" dirty="0"/>
            <a:t>the symptoms themselves (sadness, weariness, insomnia, etc.) become an additional handicap that hinders the immigrant in his attempts to survive. </a:t>
          </a:r>
          <a:endParaRPr lang="en-US" dirty="0"/>
        </a:p>
      </dgm:t>
    </dgm:pt>
    <dgm:pt modelId="{F505ADB5-B678-4568-BEE5-CD38D5F0B261}" type="parTrans" cxnId="{379D7473-20E3-41E9-AFCD-0870F2BFE524}">
      <dgm:prSet/>
      <dgm:spPr/>
      <dgm:t>
        <a:bodyPr/>
        <a:lstStyle/>
        <a:p>
          <a:endParaRPr lang="en-US"/>
        </a:p>
      </dgm:t>
    </dgm:pt>
    <dgm:pt modelId="{FAC5636D-F738-4A18-A594-5CD4773AB9AF}" type="sibTrans" cxnId="{379D7473-20E3-41E9-AFCD-0870F2BFE524}">
      <dgm:prSet/>
      <dgm:spPr/>
      <dgm:t>
        <a:bodyPr/>
        <a:lstStyle/>
        <a:p>
          <a:endParaRPr lang="en-US"/>
        </a:p>
      </dgm:t>
    </dgm:pt>
    <dgm:pt modelId="{4EA41AF9-961B-46D0-8CA0-F311DB7CDAB5}">
      <dgm:prSet/>
      <dgm:spPr/>
      <dgm:t>
        <a:bodyPr/>
        <a:lstStyle/>
        <a:p>
          <a:r>
            <a:rPr lang="en-GB" dirty="0"/>
            <a:t>the classic shocks the immigrant must come through (coming to terms with a new language, culture, environment....the acculturative stress), And, to these shocks, we must now add the severity of the present extreme stressors. </a:t>
          </a:r>
          <a:endParaRPr lang="en-US" dirty="0"/>
        </a:p>
      </dgm:t>
    </dgm:pt>
    <dgm:pt modelId="{D66AEA2E-C6A0-4E03-B64F-0907308E841D}" type="parTrans" cxnId="{19D1639D-AE06-4478-950B-37889F216B01}">
      <dgm:prSet/>
      <dgm:spPr/>
      <dgm:t>
        <a:bodyPr/>
        <a:lstStyle/>
        <a:p>
          <a:endParaRPr lang="en-US"/>
        </a:p>
      </dgm:t>
    </dgm:pt>
    <dgm:pt modelId="{62C3025A-1BCB-4E4C-A7AA-1D7B3DBE6867}" type="sibTrans" cxnId="{19D1639D-AE06-4478-950B-37889F216B01}">
      <dgm:prSet/>
      <dgm:spPr/>
      <dgm:t>
        <a:bodyPr/>
        <a:lstStyle/>
        <a:p>
          <a:endParaRPr lang="en-US"/>
        </a:p>
      </dgm:t>
    </dgm:pt>
    <dgm:pt modelId="{CA72492B-5C70-4862-B897-C5144480840C}" type="pres">
      <dgm:prSet presAssocID="{D2D80836-6FD0-4DDC-8235-09A3E0F0311C}" presName="Name0" presStyleCnt="0">
        <dgm:presLayoutVars>
          <dgm:dir/>
          <dgm:resizeHandles val="exact"/>
        </dgm:presLayoutVars>
      </dgm:prSet>
      <dgm:spPr/>
      <dgm:t>
        <a:bodyPr/>
        <a:lstStyle/>
        <a:p>
          <a:endParaRPr lang="en-US"/>
        </a:p>
      </dgm:t>
    </dgm:pt>
    <dgm:pt modelId="{D78E6FAD-646E-4E22-8745-B6DDFF911580}" type="pres">
      <dgm:prSet presAssocID="{D2D80836-6FD0-4DDC-8235-09A3E0F0311C}" presName="cycle" presStyleCnt="0"/>
      <dgm:spPr/>
    </dgm:pt>
    <dgm:pt modelId="{A6F6A7F7-B2B7-433E-9A15-ABF580BB802E}" type="pres">
      <dgm:prSet presAssocID="{F7E2D1BF-582D-43A2-B189-DB131551D0BA}" presName="nodeFirstNode" presStyleLbl="node1" presStyleIdx="0" presStyleCnt="3">
        <dgm:presLayoutVars>
          <dgm:bulletEnabled val="1"/>
        </dgm:presLayoutVars>
      </dgm:prSet>
      <dgm:spPr/>
      <dgm:t>
        <a:bodyPr/>
        <a:lstStyle/>
        <a:p>
          <a:endParaRPr lang="en-US"/>
        </a:p>
      </dgm:t>
    </dgm:pt>
    <dgm:pt modelId="{3B79C0B2-9E98-4F18-B02B-C5AFC1E31C0A}" type="pres">
      <dgm:prSet presAssocID="{2FA58C3B-2C6E-47D3-90C5-6783BAC46085}" presName="sibTransFirstNode" presStyleLbl="bgShp" presStyleIdx="0" presStyleCnt="1"/>
      <dgm:spPr/>
      <dgm:t>
        <a:bodyPr/>
        <a:lstStyle/>
        <a:p>
          <a:endParaRPr lang="en-US"/>
        </a:p>
      </dgm:t>
    </dgm:pt>
    <dgm:pt modelId="{6499EDF9-556A-4555-B003-AB10BC055B00}" type="pres">
      <dgm:prSet presAssocID="{4EA41AF9-961B-46D0-8CA0-F311DB7CDAB5}" presName="nodeFollowingNodes" presStyleLbl="node1" presStyleIdx="1" presStyleCnt="3" custRadScaleRad="94219" custRadScaleInc="178269">
        <dgm:presLayoutVars>
          <dgm:bulletEnabled val="1"/>
        </dgm:presLayoutVars>
      </dgm:prSet>
      <dgm:spPr/>
      <dgm:t>
        <a:bodyPr/>
        <a:lstStyle/>
        <a:p>
          <a:endParaRPr lang="en-US"/>
        </a:p>
      </dgm:t>
    </dgm:pt>
    <dgm:pt modelId="{CB2B355E-E288-4465-B2C6-2FC6174CC27B}" type="pres">
      <dgm:prSet presAssocID="{07E0A5E0-2053-4F60-8627-D2D5B0091D1F}" presName="nodeFollowingNodes" presStyleLbl="node1" presStyleIdx="2" presStyleCnt="3" custRadScaleRad="89645" custRadScaleInc="-150036">
        <dgm:presLayoutVars>
          <dgm:bulletEnabled val="1"/>
        </dgm:presLayoutVars>
      </dgm:prSet>
      <dgm:spPr/>
      <dgm:t>
        <a:bodyPr/>
        <a:lstStyle/>
        <a:p>
          <a:endParaRPr lang="en-US"/>
        </a:p>
      </dgm:t>
    </dgm:pt>
  </dgm:ptLst>
  <dgm:cxnLst>
    <dgm:cxn modelId="{379D7473-20E3-41E9-AFCD-0870F2BFE524}" srcId="{D2D80836-6FD0-4DDC-8235-09A3E0F0311C}" destId="{07E0A5E0-2053-4F60-8627-D2D5B0091D1F}" srcOrd="2" destOrd="0" parTransId="{F505ADB5-B678-4568-BEE5-CD38D5F0B261}" sibTransId="{FAC5636D-F738-4A18-A594-5CD4773AB9AF}"/>
    <dgm:cxn modelId="{9D327013-B636-47ED-A22E-30A2E0B92D91}" type="presOf" srcId="{07E0A5E0-2053-4F60-8627-D2D5B0091D1F}" destId="{CB2B355E-E288-4465-B2C6-2FC6174CC27B}" srcOrd="0" destOrd="0" presId="urn:microsoft.com/office/officeart/2005/8/layout/cycle3"/>
    <dgm:cxn modelId="{864C5B95-28F6-4016-909F-750691434C2D}" srcId="{D2D80836-6FD0-4DDC-8235-09A3E0F0311C}" destId="{F7E2D1BF-582D-43A2-B189-DB131551D0BA}" srcOrd="0" destOrd="0" parTransId="{51447DA7-7718-445B-A707-1C17612D69C9}" sibTransId="{2FA58C3B-2C6E-47D3-90C5-6783BAC46085}"/>
    <dgm:cxn modelId="{0766ECC5-797C-4758-9E56-B50B35D9932A}" type="presOf" srcId="{2FA58C3B-2C6E-47D3-90C5-6783BAC46085}" destId="{3B79C0B2-9E98-4F18-B02B-C5AFC1E31C0A}" srcOrd="0" destOrd="0" presId="urn:microsoft.com/office/officeart/2005/8/layout/cycle3"/>
    <dgm:cxn modelId="{7572B58A-E598-4FB1-9E63-E4D892F6DECE}" type="presOf" srcId="{F7E2D1BF-582D-43A2-B189-DB131551D0BA}" destId="{A6F6A7F7-B2B7-433E-9A15-ABF580BB802E}" srcOrd="0" destOrd="0" presId="urn:microsoft.com/office/officeart/2005/8/layout/cycle3"/>
    <dgm:cxn modelId="{2BA6F045-9AAF-40AA-A6BD-29BD15560172}" type="presOf" srcId="{D2D80836-6FD0-4DDC-8235-09A3E0F0311C}" destId="{CA72492B-5C70-4862-B897-C5144480840C}" srcOrd="0" destOrd="0" presId="urn:microsoft.com/office/officeart/2005/8/layout/cycle3"/>
    <dgm:cxn modelId="{19D1639D-AE06-4478-950B-37889F216B01}" srcId="{D2D80836-6FD0-4DDC-8235-09A3E0F0311C}" destId="{4EA41AF9-961B-46D0-8CA0-F311DB7CDAB5}" srcOrd="1" destOrd="0" parTransId="{D66AEA2E-C6A0-4E03-B64F-0907308E841D}" sibTransId="{62C3025A-1BCB-4E4C-A7AA-1D7B3DBE6867}"/>
    <dgm:cxn modelId="{AC4AA8D2-4C6D-4175-9420-5CA19E26EDD9}" type="presOf" srcId="{4EA41AF9-961B-46D0-8CA0-F311DB7CDAB5}" destId="{6499EDF9-556A-4555-B003-AB10BC055B00}" srcOrd="0" destOrd="0" presId="urn:microsoft.com/office/officeart/2005/8/layout/cycle3"/>
    <dgm:cxn modelId="{C72F18C1-D582-48ED-83E7-F0E8C12F7271}" type="presParOf" srcId="{CA72492B-5C70-4862-B897-C5144480840C}" destId="{D78E6FAD-646E-4E22-8745-B6DDFF911580}" srcOrd="0" destOrd="0" presId="urn:microsoft.com/office/officeart/2005/8/layout/cycle3"/>
    <dgm:cxn modelId="{5E47B59C-6B5D-476A-BF7F-98B4EB2CF2B6}" type="presParOf" srcId="{D78E6FAD-646E-4E22-8745-B6DDFF911580}" destId="{A6F6A7F7-B2B7-433E-9A15-ABF580BB802E}" srcOrd="0" destOrd="0" presId="urn:microsoft.com/office/officeart/2005/8/layout/cycle3"/>
    <dgm:cxn modelId="{42076A95-1BEE-4A3F-9509-6CAA77A4C2C5}" type="presParOf" srcId="{D78E6FAD-646E-4E22-8745-B6DDFF911580}" destId="{3B79C0B2-9E98-4F18-B02B-C5AFC1E31C0A}" srcOrd="1" destOrd="0" presId="urn:microsoft.com/office/officeart/2005/8/layout/cycle3"/>
    <dgm:cxn modelId="{59E3EBC4-F079-49CA-B854-D02568E91EF2}" type="presParOf" srcId="{D78E6FAD-646E-4E22-8745-B6DDFF911580}" destId="{6499EDF9-556A-4555-B003-AB10BC055B00}" srcOrd="2" destOrd="0" presId="urn:microsoft.com/office/officeart/2005/8/layout/cycle3"/>
    <dgm:cxn modelId="{2FFB2BE0-732E-427F-A210-91A414FF9BDB}" type="presParOf" srcId="{D78E6FAD-646E-4E22-8745-B6DDFF911580}" destId="{CB2B355E-E288-4465-B2C6-2FC6174CC27B}" srcOrd="3" destOrd="0" presId="urn:microsoft.com/office/officeart/2005/8/layout/cycle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79C0B2-9E98-4F18-B02B-C5AFC1E31C0A}">
      <dsp:nvSpPr>
        <dsp:cNvPr id="0" name=""/>
        <dsp:cNvSpPr/>
      </dsp:nvSpPr>
      <dsp:spPr>
        <a:xfrm>
          <a:off x="1355892" y="-223350"/>
          <a:ext cx="5758705" cy="5758705"/>
        </a:xfrm>
        <a:prstGeom prst="circularArrow">
          <a:avLst>
            <a:gd name="adj1" fmla="val 5689"/>
            <a:gd name="adj2" fmla="val 340510"/>
            <a:gd name="adj3" fmla="val 12360388"/>
            <a:gd name="adj4" fmla="val 18313801"/>
            <a:gd name="adj5" fmla="val 5908"/>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F6A7F7-B2B7-433E-9A15-ABF580BB802E}">
      <dsp:nvSpPr>
        <dsp:cNvPr id="0" name=""/>
        <dsp:cNvSpPr/>
      </dsp:nvSpPr>
      <dsp:spPr>
        <a:xfrm>
          <a:off x="2183798" y="123379"/>
          <a:ext cx="4102893" cy="20514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the marked absence of any network of social support, absence of social capital (Coleman 1984)  </a:t>
          </a:r>
          <a:endParaRPr lang="en-US" sz="1700" kern="1200" dirty="0"/>
        </a:p>
      </dsp:txBody>
      <dsp:txXfrm>
        <a:off x="2183798" y="123379"/>
        <a:ext cx="4102893" cy="2051446"/>
      </dsp:txXfrm>
    </dsp:sp>
    <dsp:sp modelId="{6499EDF9-556A-4555-B003-AB10BC055B00}">
      <dsp:nvSpPr>
        <dsp:cNvPr id="0" name=""/>
        <dsp:cNvSpPr/>
      </dsp:nvSpPr>
      <dsp:spPr>
        <a:xfrm>
          <a:off x="0" y="2213237"/>
          <a:ext cx="4102893" cy="20514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the classic shocks the immigrant must come through (coming to terms with a new language, culture, environment....the acculturative stress), And, to these shocks, we must now add the severity of the present extreme stressors. </a:t>
          </a:r>
          <a:endParaRPr lang="en-US" sz="1700" kern="1200" dirty="0"/>
        </a:p>
      </dsp:txBody>
      <dsp:txXfrm>
        <a:off x="0" y="2213237"/>
        <a:ext cx="4102893" cy="2051446"/>
      </dsp:txXfrm>
    </dsp:sp>
    <dsp:sp modelId="{CB2B355E-E288-4465-B2C6-2FC6174CC27B}">
      <dsp:nvSpPr>
        <dsp:cNvPr id="0" name=""/>
        <dsp:cNvSpPr/>
      </dsp:nvSpPr>
      <dsp:spPr>
        <a:xfrm>
          <a:off x="4366398" y="3227104"/>
          <a:ext cx="4102893" cy="20514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the symptoms themselves (sadness, weariness, insomnia, etc.) become an additional handicap that hinders the immigrant in his attempts to survive. </a:t>
          </a:r>
          <a:endParaRPr lang="en-US" sz="1700" kern="1200" dirty="0"/>
        </a:p>
      </dsp:txBody>
      <dsp:txXfrm>
        <a:off x="4366398" y="3227104"/>
        <a:ext cx="4102893" cy="2051446"/>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7CB1905-1EEB-6545-B5E2-B70E8868255E}" type="datetimeFigureOut">
              <a:rPr lang="en-US" smtClean="0"/>
              <a:pPr/>
              <a:t>2/21/2024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261A396-5F67-764F-9A9A-305152EBE086}" type="slidenum">
              <a:rPr lang="en-US" smtClean="0"/>
              <a:pPr/>
              <a:t>‹#›</a:t>
            </a:fld>
            <a:endParaRPr lang="en-US"/>
          </a:p>
        </p:txBody>
      </p:sp>
    </p:spTree>
    <p:extLst>
      <p:ext uri="{BB962C8B-B14F-4D97-AF65-F5344CB8AC3E}">
        <p14:creationId xmlns:p14="http://schemas.microsoft.com/office/powerpoint/2010/main" xmlns="" val="3427985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53F6BF-7462-9046-A2B6-90C29244BD27}" type="datetimeFigureOut">
              <a:rPr lang="en-US" smtClean="0"/>
              <a:pPr/>
              <a:t>2/21/2024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B7DBC5-2A13-CA47-B9EE-6017A92B6B18}" type="slidenum">
              <a:rPr lang="en-US" smtClean="0"/>
              <a:pPr/>
              <a:t>‹#›</a:t>
            </a:fld>
            <a:endParaRPr lang="en-US"/>
          </a:p>
        </p:txBody>
      </p:sp>
    </p:spTree>
    <p:extLst>
      <p:ext uri="{BB962C8B-B14F-4D97-AF65-F5344CB8AC3E}">
        <p14:creationId xmlns:p14="http://schemas.microsoft.com/office/powerpoint/2010/main" xmlns="" val="373436860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24333"/>
            <a:ext cx="6813884" cy="1639468"/>
          </a:xfrm>
          <a:prstGeom prst="rect">
            <a:avLst/>
          </a:prstGeom>
        </p:spPr>
        <p:txBody>
          <a:bodyPr>
            <a:noAutofit/>
          </a:bodyPr>
          <a:lstStyle>
            <a:lvl1pPr algn="l">
              <a:defRPr sz="5000">
                <a:solidFill>
                  <a:srgbClr val="C28220"/>
                </a:solidFill>
              </a:defRPr>
            </a:lvl1pPr>
          </a:lstStyle>
          <a:p>
            <a:r>
              <a:rPr lang="en-US" dirty="0"/>
              <a:t>Click to edit Master title style</a:t>
            </a:r>
          </a:p>
        </p:txBody>
      </p:sp>
      <p:sp>
        <p:nvSpPr>
          <p:cNvPr id="3" name="Subtitle 2"/>
          <p:cNvSpPr>
            <a:spLocks noGrp="1"/>
          </p:cNvSpPr>
          <p:nvPr>
            <p:ph type="subTitle" idx="1"/>
          </p:nvPr>
        </p:nvSpPr>
        <p:spPr>
          <a:xfrm>
            <a:off x="685800" y="2575258"/>
            <a:ext cx="6400800" cy="1113590"/>
          </a:xfrm>
          <a:prstGeom prst="rect">
            <a:avLst/>
          </a:prstGeom>
        </p:spPr>
        <p:txBody>
          <a:bodyPr/>
          <a:lstStyle>
            <a:lvl1pPr marL="0" indent="0" algn="l">
              <a:buNone/>
              <a:defRPr>
                <a:solidFill>
                  <a:srgbClr val="2D63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xmlns="" val="36905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68325" y="2017295"/>
            <a:ext cx="7772400" cy="1996573"/>
          </a:xfrm>
          <a:prstGeom prst="rect">
            <a:avLst/>
          </a:prstGeom>
        </p:spPr>
        <p:txBody>
          <a:bodyPr anchor="t">
            <a:noAutofit/>
          </a:bodyPr>
          <a:lstStyle>
            <a:lvl1pPr algn="l">
              <a:defRPr sz="4200" b="0" cap="none"/>
            </a:lvl1pPr>
          </a:lstStyle>
          <a:p>
            <a:r>
              <a:rPr lang="en-US" dirty="0"/>
              <a:t>Click to edit master title style</a:t>
            </a:r>
          </a:p>
        </p:txBody>
      </p:sp>
      <p:sp>
        <p:nvSpPr>
          <p:cNvPr id="3" name="Text Placeholder 2"/>
          <p:cNvSpPr>
            <a:spLocks noGrp="1"/>
          </p:cNvSpPr>
          <p:nvPr>
            <p:ph type="body" idx="1"/>
          </p:nvPr>
        </p:nvSpPr>
        <p:spPr>
          <a:xfrm>
            <a:off x="568325" y="1019341"/>
            <a:ext cx="7772400" cy="895685"/>
          </a:xfrm>
          <a:prstGeom prst="rect">
            <a:avLst/>
          </a:prstGeom>
        </p:spPr>
        <p:txBody>
          <a:bodyPr anchor="b">
            <a:normAutofit/>
          </a:bodyPr>
          <a:lstStyle>
            <a:lvl1pPr marL="0" indent="0">
              <a:buNone/>
              <a:defRPr sz="2200">
                <a:solidFill>
                  <a:srgbClr val="2D637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xmlns="" val="502155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72051"/>
            <a:ext cx="7464425" cy="1143000"/>
          </a:xfrm>
          <a:prstGeom prst="rect">
            <a:avLst/>
          </a:prstGeom>
        </p:spPr>
        <p:txBody>
          <a:bodyPr>
            <a:normAutofit/>
          </a:bodyPr>
          <a:lstStyle>
            <a:lvl1pPr>
              <a:defRPr sz="4200"/>
            </a:lvl1pPr>
          </a:lstStyle>
          <a:p>
            <a:r>
              <a:rPr lang="en-US" dirty="0"/>
              <a:t>Click to edit Master</a:t>
            </a:r>
          </a:p>
        </p:txBody>
      </p:sp>
      <p:sp>
        <p:nvSpPr>
          <p:cNvPr id="3" name="Content Placeholder 2"/>
          <p:cNvSpPr>
            <a:spLocks noGrp="1"/>
          </p:cNvSpPr>
          <p:nvPr>
            <p:ph sz="half" idx="1"/>
          </p:nvPr>
        </p:nvSpPr>
        <p:spPr>
          <a:xfrm>
            <a:off x="457200" y="2097755"/>
            <a:ext cx="3717925" cy="2823496"/>
          </a:xfrm>
          <a:prstGeom prst="rect">
            <a:avLst/>
          </a:prstGeom>
        </p:spPr>
        <p:txBody>
          <a:bodyPr/>
          <a:lstStyle>
            <a:lvl1pPr>
              <a:defRPr sz="22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p:cNvSpPr>
            <a:spLocks noGrp="1"/>
          </p:cNvSpPr>
          <p:nvPr>
            <p:ph sz="half" idx="10"/>
          </p:nvPr>
        </p:nvSpPr>
        <p:spPr>
          <a:xfrm>
            <a:off x="4175125" y="2097754"/>
            <a:ext cx="3746500" cy="2823497"/>
          </a:xfrm>
          <a:prstGeom prst="rect">
            <a:avLst/>
          </a:prstGeom>
        </p:spPr>
        <p:txBody>
          <a:bodyPr/>
          <a:lstStyle>
            <a:lvl1pPr>
              <a:defRPr sz="2200">
                <a:solidFill>
                  <a:srgbClr val="2D637F"/>
                </a:solidFill>
              </a:defRPr>
            </a:lvl1pPr>
            <a:lvl2pPr>
              <a:defRPr sz="2000">
                <a:solidFill>
                  <a:srgbClr val="2D637F"/>
                </a:solidFill>
              </a:defRPr>
            </a:lvl2pPr>
            <a:lvl3pPr>
              <a:defRPr sz="1800">
                <a:solidFill>
                  <a:srgbClr val="2D637F"/>
                </a:solidFill>
              </a:defRPr>
            </a:lvl3pPr>
            <a:lvl4pPr>
              <a:defRPr sz="1600">
                <a:solidFill>
                  <a:srgbClr val="2D637F"/>
                </a:solidFill>
              </a:defRPr>
            </a:lvl4pPr>
            <a:lvl5pPr>
              <a:defRPr sz="1400">
                <a:solidFill>
                  <a:srgbClr val="2D637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736271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1000" y="3729789"/>
            <a:ext cx="5486400" cy="566738"/>
          </a:xfrm>
          <a:prstGeom prst="rect">
            <a:avLst/>
          </a:prstGeo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381000" y="358775"/>
            <a:ext cx="5486400" cy="3371014"/>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381000" y="4296527"/>
            <a:ext cx="5486400" cy="477294"/>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xmlns="" val="26252615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57200" y="1041995"/>
            <a:ext cx="3008313" cy="404988"/>
          </a:xfrm>
        </p:spPr>
        <p:txBody>
          <a:bodyPr anchor="b"/>
          <a:lstStyle>
            <a:lvl1pPr algn="l">
              <a:defRPr sz="2000" b="1"/>
            </a:lvl1pPr>
          </a:lstStyle>
          <a:p>
            <a:r>
              <a:rPr lang="en-US" dirty="0" err="1"/>
              <a:t>Lorem</a:t>
            </a:r>
            <a:r>
              <a:rPr lang="en-US" dirty="0"/>
              <a:t> </a:t>
            </a:r>
            <a:r>
              <a:rPr lang="en-US" dirty="0" err="1"/>
              <a:t>ipsum</a:t>
            </a:r>
            <a:endParaRPr lang="en-US" dirty="0"/>
          </a:p>
        </p:txBody>
      </p:sp>
      <p:sp>
        <p:nvSpPr>
          <p:cNvPr id="8" name="Content Placeholder 2"/>
          <p:cNvSpPr>
            <a:spLocks noGrp="1"/>
          </p:cNvSpPr>
          <p:nvPr>
            <p:ph idx="1"/>
          </p:nvPr>
        </p:nvSpPr>
        <p:spPr>
          <a:xfrm>
            <a:off x="3575050" y="1041995"/>
            <a:ext cx="4537075" cy="3657005"/>
          </a:xfrm>
        </p:spPr>
        <p:txBody>
          <a:bodyPr/>
          <a:lstStyle>
            <a:lvl1pPr>
              <a:defRPr sz="2000"/>
            </a:lvl1pPr>
            <a:lvl2pPr>
              <a:defRPr sz="18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3"/>
          <p:cNvSpPr>
            <a:spLocks noGrp="1"/>
          </p:cNvSpPr>
          <p:nvPr>
            <p:ph type="body" sz="half" idx="2" hasCustomPrompt="1"/>
          </p:nvPr>
        </p:nvSpPr>
        <p:spPr>
          <a:xfrm>
            <a:off x="457200" y="1531651"/>
            <a:ext cx="3008313" cy="31673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err="1"/>
              <a:t>Lorem</a:t>
            </a:r>
            <a:r>
              <a:rPr lang="en-US" dirty="0"/>
              <a:t> </a:t>
            </a:r>
            <a:r>
              <a:rPr lang="en-US" dirty="0" err="1"/>
              <a:t>ipsum</a:t>
            </a:r>
            <a:endParaRPr lang="en-US" dirty="0"/>
          </a:p>
        </p:txBody>
      </p:sp>
    </p:spTree>
    <p:extLst>
      <p:ext uri="{BB962C8B-B14F-4D97-AF65-F5344CB8AC3E}">
        <p14:creationId xmlns:p14="http://schemas.microsoft.com/office/powerpoint/2010/main" xmlns="" val="33807857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4"/>
          <p:cNvSpPr>
            <a:spLocks noGrp="1" noChangeArrowheads="1"/>
          </p:cNvSpPr>
          <p:nvPr>
            <p:ph type="dt" sz="half" idx="10"/>
          </p:nvPr>
        </p:nvSpPr>
        <p:spPr>
          <a:xfrm>
            <a:off x="457200" y="6243638"/>
            <a:ext cx="2133600" cy="457200"/>
          </a:xfrm>
          <a:prstGeom prst="rect">
            <a:avLst/>
          </a:prstGeom>
          <a:ln/>
        </p:spPr>
        <p:txBody>
          <a:bodyPr/>
          <a:lstStyle>
            <a:lvl1pPr>
              <a:defRPr/>
            </a:lvl1pPr>
          </a:lstStyle>
          <a:p>
            <a:pPr>
              <a:defRPr/>
            </a:pPr>
            <a:endParaRPr lang="en-US">
              <a:solidFill>
                <a:prstClr val="black"/>
              </a:solidFill>
              <a:latin typeface="Calibri"/>
            </a:endParaRPr>
          </a:p>
        </p:txBody>
      </p:sp>
      <p:sp>
        <p:nvSpPr>
          <p:cNvPr id="4" name="Rectangle 4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solidFill>
                <a:prstClr val="black"/>
              </a:solidFill>
              <a:latin typeface="Calibri"/>
            </a:endParaRPr>
          </a:p>
        </p:txBody>
      </p:sp>
      <p:sp>
        <p:nvSpPr>
          <p:cNvPr id="5" name="Rectangle 46"/>
          <p:cNvSpPr>
            <a:spLocks noGrp="1" noChangeArrowheads="1"/>
          </p:cNvSpPr>
          <p:nvPr>
            <p:ph type="sldNum" sz="quarter" idx="12"/>
          </p:nvPr>
        </p:nvSpPr>
        <p:spPr>
          <a:xfrm>
            <a:off x="6553200" y="6243638"/>
            <a:ext cx="2133600" cy="457200"/>
          </a:xfrm>
          <a:prstGeom prst="rect">
            <a:avLst/>
          </a:prstGeom>
          <a:ln/>
        </p:spPr>
        <p:txBody>
          <a:bodyPr/>
          <a:lstStyle>
            <a:lvl1pPr>
              <a:defRPr/>
            </a:lvl1pPr>
          </a:lstStyle>
          <a:p>
            <a:pPr>
              <a:defRPr/>
            </a:pPr>
            <a:fld id="{65104F4A-C890-754D-BCA0-6BD071371A26}" type="slidenum">
              <a:rPr lang="en-US">
                <a:solidFill>
                  <a:prstClr val="black"/>
                </a:solidFill>
                <a:latin typeface="Calibri"/>
              </a:rPr>
              <a:pPr>
                <a:defRPr/>
              </a:pPr>
              <a:t>‹#›</a:t>
            </a:fld>
            <a:endParaRPr lang="en-US">
              <a:solidFill>
                <a:prstClr val="black"/>
              </a:solidFill>
              <a:latin typeface="Calibri"/>
            </a:endParaRPr>
          </a:p>
        </p:txBody>
      </p:sp>
    </p:spTree>
    <p:extLst>
      <p:ext uri="{BB962C8B-B14F-4D97-AF65-F5344CB8AC3E}">
        <p14:creationId xmlns:p14="http://schemas.microsoft.com/office/powerpoint/2010/main" xmlns="" val="4143982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50032"/>
            <a:ext cx="7766050" cy="1150353"/>
          </a:xfrm>
          <a:prstGeom prst="rect">
            <a:avLst/>
          </a:prstGeom>
        </p:spPr>
        <p:txBody>
          <a:bodyPr>
            <a:normAutofit/>
          </a:bodyPr>
          <a:lstStyle>
            <a:lvl1pPr>
              <a:defRPr sz="4200"/>
            </a:lvl1pPr>
          </a:lstStyle>
          <a:p>
            <a:r>
              <a:rPr lang="en-US" dirty="0"/>
              <a:t>Click to edit Master title style</a:t>
            </a:r>
          </a:p>
        </p:txBody>
      </p:sp>
      <p:sp>
        <p:nvSpPr>
          <p:cNvPr id="3" name="Content Placeholder 2"/>
          <p:cNvSpPr>
            <a:spLocks noGrp="1"/>
          </p:cNvSpPr>
          <p:nvPr>
            <p:ph idx="1"/>
          </p:nvPr>
        </p:nvSpPr>
        <p:spPr>
          <a:xfrm>
            <a:off x="482600" y="2518947"/>
            <a:ext cx="7740650" cy="206466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 name="Content Placeholder 5"/>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197059" y="182107"/>
            <a:ext cx="780683" cy="779794"/>
          </a:xfrm>
          <a:prstGeom prst="rect">
            <a:avLst/>
          </a:prstGeom>
        </p:spPr>
      </p:pic>
    </p:spTree>
    <p:extLst>
      <p:ext uri="{BB962C8B-B14F-4D97-AF65-F5344CB8AC3E}">
        <p14:creationId xmlns:p14="http://schemas.microsoft.com/office/powerpoint/2010/main" xmlns="" val="3581303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68325" y="2017295"/>
            <a:ext cx="7772400" cy="1996573"/>
          </a:xfrm>
          <a:prstGeom prst="rect">
            <a:avLst/>
          </a:prstGeom>
        </p:spPr>
        <p:txBody>
          <a:bodyPr anchor="t">
            <a:noAutofit/>
          </a:bodyPr>
          <a:lstStyle>
            <a:lvl1pPr algn="l">
              <a:defRPr sz="4200" b="0" cap="none"/>
            </a:lvl1pPr>
          </a:lstStyle>
          <a:p>
            <a:r>
              <a:rPr lang="en-US" dirty="0"/>
              <a:t>Click to edit master title style</a:t>
            </a:r>
          </a:p>
        </p:txBody>
      </p:sp>
      <p:sp>
        <p:nvSpPr>
          <p:cNvPr id="3" name="Text Placeholder 2"/>
          <p:cNvSpPr>
            <a:spLocks noGrp="1"/>
          </p:cNvSpPr>
          <p:nvPr>
            <p:ph type="body" idx="1"/>
          </p:nvPr>
        </p:nvSpPr>
        <p:spPr>
          <a:xfrm>
            <a:off x="568325" y="1019341"/>
            <a:ext cx="7772400" cy="895685"/>
          </a:xfrm>
          <a:prstGeom prst="rect">
            <a:avLst/>
          </a:prstGeom>
        </p:spPr>
        <p:txBody>
          <a:bodyPr anchor="b">
            <a:normAutofit/>
          </a:bodyPr>
          <a:lstStyle>
            <a:lvl1pPr marL="0" indent="0">
              <a:buNone/>
              <a:defRPr sz="2200">
                <a:solidFill>
                  <a:srgbClr val="2D637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pic>
        <p:nvPicPr>
          <p:cNvPr id="4" name="Content Placeholder 5"/>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197059" y="182107"/>
            <a:ext cx="780683" cy="779794"/>
          </a:xfrm>
          <a:prstGeom prst="rect">
            <a:avLst/>
          </a:prstGeom>
        </p:spPr>
      </p:pic>
    </p:spTree>
    <p:extLst>
      <p:ext uri="{BB962C8B-B14F-4D97-AF65-F5344CB8AC3E}">
        <p14:creationId xmlns:p14="http://schemas.microsoft.com/office/powerpoint/2010/main" xmlns="" val="1687536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72051"/>
            <a:ext cx="7464425" cy="1143000"/>
          </a:xfrm>
          <a:prstGeom prst="rect">
            <a:avLst/>
          </a:prstGeom>
        </p:spPr>
        <p:txBody>
          <a:bodyPr>
            <a:normAutofit/>
          </a:bodyPr>
          <a:lstStyle>
            <a:lvl1pPr>
              <a:defRPr sz="4200"/>
            </a:lvl1pPr>
          </a:lstStyle>
          <a:p>
            <a:r>
              <a:rPr lang="en-US" dirty="0"/>
              <a:t>Click to edit Master</a:t>
            </a:r>
          </a:p>
        </p:txBody>
      </p:sp>
      <p:sp>
        <p:nvSpPr>
          <p:cNvPr id="3" name="Content Placeholder 2"/>
          <p:cNvSpPr>
            <a:spLocks noGrp="1"/>
          </p:cNvSpPr>
          <p:nvPr>
            <p:ph sz="half" idx="1"/>
          </p:nvPr>
        </p:nvSpPr>
        <p:spPr>
          <a:xfrm>
            <a:off x="457200" y="2097755"/>
            <a:ext cx="3717925" cy="2823496"/>
          </a:xfrm>
          <a:prstGeom prst="rect">
            <a:avLst/>
          </a:prstGeom>
        </p:spPr>
        <p:txBody>
          <a:bodyPr/>
          <a:lstStyle>
            <a:lvl1pPr>
              <a:defRPr sz="22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p:cNvSpPr>
            <a:spLocks noGrp="1"/>
          </p:cNvSpPr>
          <p:nvPr>
            <p:ph sz="half" idx="10"/>
          </p:nvPr>
        </p:nvSpPr>
        <p:spPr>
          <a:xfrm>
            <a:off x="4175125" y="2097754"/>
            <a:ext cx="3746500" cy="2823497"/>
          </a:xfrm>
          <a:prstGeom prst="rect">
            <a:avLst/>
          </a:prstGeom>
        </p:spPr>
        <p:txBody>
          <a:bodyPr/>
          <a:lstStyle>
            <a:lvl1pPr>
              <a:defRPr sz="2200">
                <a:solidFill>
                  <a:srgbClr val="2D637F"/>
                </a:solidFill>
              </a:defRPr>
            </a:lvl1pPr>
            <a:lvl2pPr>
              <a:defRPr sz="2000">
                <a:solidFill>
                  <a:srgbClr val="2D637F"/>
                </a:solidFill>
              </a:defRPr>
            </a:lvl2pPr>
            <a:lvl3pPr>
              <a:defRPr sz="1800">
                <a:solidFill>
                  <a:srgbClr val="2D637F"/>
                </a:solidFill>
              </a:defRPr>
            </a:lvl3pPr>
            <a:lvl4pPr>
              <a:defRPr sz="1600">
                <a:solidFill>
                  <a:srgbClr val="2D637F"/>
                </a:solidFill>
              </a:defRPr>
            </a:lvl4pPr>
            <a:lvl5pPr>
              <a:defRPr sz="1400">
                <a:solidFill>
                  <a:srgbClr val="2D637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Content Placeholder 5"/>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197059" y="182107"/>
            <a:ext cx="780683" cy="779794"/>
          </a:xfrm>
          <a:prstGeom prst="rect">
            <a:avLst/>
          </a:prstGeom>
        </p:spPr>
      </p:pic>
    </p:spTree>
    <p:extLst>
      <p:ext uri="{BB962C8B-B14F-4D97-AF65-F5344CB8AC3E}">
        <p14:creationId xmlns:p14="http://schemas.microsoft.com/office/powerpoint/2010/main" xmlns="" val="1133138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1000" y="3729789"/>
            <a:ext cx="5486400" cy="566738"/>
          </a:xfrm>
          <a:prstGeom prst="rect">
            <a:avLst/>
          </a:prstGeo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381000" y="358775"/>
            <a:ext cx="5486400" cy="3371014"/>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381000" y="4296527"/>
            <a:ext cx="5486400" cy="477294"/>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pic>
        <p:nvPicPr>
          <p:cNvPr id="5" name="Content Placeholder 5"/>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197059" y="182107"/>
            <a:ext cx="780683" cy="779794"/>
          </a:xfrm>
          <a:prstGeom prst="rect">
            <a:avLst/>
          </a:prstGeom>
        </p:spPr>
      </p:pic>
    </p:spTree>
    <p:extLst>
      <p:ext uri="{BB962C8B-B14F-4D97-AF65-F5344CB8AC3E}">
        <p14:creationId xmlns:p14="http://schemas.microsoft.com/office/powerpoint/2010/main" xmlns="" val="3626450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457200" y="1041995"/>
            <a:ext cx="3008313" cy="404988"/>
          </a:xfrm>
        </p:spPr>
        <p:txBody>
          <a:bodyPr anchor="b"/>
          <a:lstStyle>
            <a:lvl1pPr algn="l">
              <a:defRPr sz="2000" b="1"/>
            </a:lvl1pPr>
          </a:lstStyle>
          <a:p>
            <a:r>
              <a:rPr lang="en-US" dirty="0" err="1"/>
              <a:t>Lorem</a:t>
            </a:r>
            <a:r>
              <a:rPr lang="en-US" dirty="0"/>
              <a:t> </a:t>
            </a:r>
            <a:r>
              <a:rPr lang="en-US" dirty="0" err="1"/>
              <a:t>ipsum</a:t>
            </a:r>
            <a:endParaRPr lang="en-US" dirty="0"/>
          </a:p>
        </p:txBody>
      </p:sp>
      <p:sp>
        <p:nvSpPr>
          <p:cNvPr id="8" name="Content Placeholder 2"/>
          <p:cNvSpPr>
            <a:spLocks noGrp="1"/>
          </p:cNvSpPr>
          <p:nvPr>
            <p:ph idx="1"/>
          </p:nvPr>
        </p:nvSpPr>
        <p:spPr>
          <a:xfrm>
            <a:off x="3575050" y="1041995"/>
            <a:ext cx="4537075" cy="3657005"/>
          </a:xfrm>
        </p:spPr>
        <p:txBody>
          <a:bodyPr/>
          <a:lstStyle>
            <a:lvl1pPr>
              <a:defRPr sz="2000"/>
            </a:lvl1pPr>
            <a:lvl2pPr>
              <a:defRPr sz="18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3"/>
          <p:cNvSpPr>
            <a:spLocks noGrp="1"/>
          </p:cNvSpPr>
          <p:nvPr>
            <p:ph type="body" sz="half" idx="2" hasCustomPrompt="1"/>
          </p:nvPr>
        </p:nvSpPr>
        <p:spPr>
          <a:xfrm>
            <a:off x="457200" y="1531651"/>
            <a:ext cx="3008313" cy="31673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err="1"/>
              <a:t>Lorem</a:t>
            </a:r>
            <a:r>
              <a:rPr lang="en-US" dirty="0"/>
              <a:t> </a:t>
            </a:r>
            <a:r>
              <a:rPr lang="en-US" dirty="0" err="1"/>
              <a:t>ipsum</a:t>
            </a:r>
            <a:endParaRPr lang="en-US" dirty="0"/>
          </a:p>
        </p:txBody>
      </p:sp>
      <p:pic>
        <p:nvPicPr>
          <p:cNvPr id="5" name="Content Placeholder 5"/>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8197059" y="182107"/>
            <a:ext cx="780683" cy="779794"/>
          </a:xfrm>
          <a:prstGeom prst="rect">
            <a:avLst/>
          </a:prstGeom>
        </p:spPr>
      </p:pic>
    </p:spTree>
    <p:extLst>
      <p:ext uri="{BB962C8B-B14F-4D97-AF65-F5344CB8AC3E}">
        <p14:creationId xmlns:p14="http://schemas.microsoft.com/office/powerpoint/2010/main" xmlns="" val="2333699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DE18D9E9-0AFA-4479-BA61-85EAA7DF2676}" type="datetimeFigureOut">
              <a:rPr lang="en-US" smtClean="0"/>
              <a:pPr/>
              <a:t>2/21/2024</a:t>
            </a:fld>
            <a:endParaRPr 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8FE628A7-9C84-4FED-835B-3FD4DF3A8788}" type="slidenum">
              <a:rPr lang="en-US" smtClean="0"/>
              <a:pPr/>
              <a:t>‹#›</a:t>
            </a:fld>
            <a:endParaRPr lang="en-US"/>
          </a:p>
        </p:txBody>
      </p:sp>
    </p:spTree>
    <p:extLst>
      <p:ext uri="{BB962C8B-B14F-4D97-AF65-F5344CB8AC3E}">
        <p14:creationId xmlns:p14="http://schemas.microsoft.com/office/powerpoint/2010/main" xmlns="" val="2390066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24333"/>
            <a:ext cx="6813884" cy="1639468"/>
          </a:xfrm>
          <a:prstGeom prst="rect">
            <a:avLst/>
          </a:prstGeom>
        </p:spPr>
        <p:txBody>
          <a:bodyPr>
            <a:noAutofit/>
          </a:bodyPr>
          <a:lstStyle>
            <a:lvl1pPr algn="l">
              <a:defRPr sz="5000">
                <a:solidFill>
                  <a:srgbClr val="C28220"/>
                </a:solidFill>
              </a:defRPr>
            </a:lvl1pPr>
          </a:lstStyle>
          <a:p>
            <a:r>
              <a:rPr lang="en-US" dirty="0"/>
              <a:t>Click to edit Master title style</a:t>
            </a:r>
          </a:p>
        </p:txBody>
      </p:sp>
      <p:sp>
        <p:nvSpPr>
          <p:cNvPr id="3" name="Subtitle 2"/>
          <p:cNvSpPr>
            <a:spLocks noGrp="1"/>
          </p:cNvSpPr>
          <p:nvPr>
            <p:ph type="subTitle" idx="1"/>
          </p:nvPr>
        </p:nvSpPr>
        <p:spPr>
          <a:xfrm>
            <a:off x="685800" y="2575258"/>
            <a:ext cx="6400800" cy="1113590"/>
          </a:xfrm>
          <a:prstGeom prst="rect">
            <a:avLst/>
          </a:prstGeom>
        </p:spPr>
        <p:txBody>
          <a:bodyPr/>
          <a:lstStyle>
            <a:lvl1pPr marL="0" indent="0" algn="l">
              <a:buNone/>
              <a:defRPr>
                <a:solidFill>
                  <a:srgbClr val="2D63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xmlns="" val="3686644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50032"/>
            <a:ext cx="7766050" cy="1150353"/>
          </a:xfrm>
          <a:prstGeom prst="rect">
            <a:avLst/>
          </a:prstGeom>
        </p:spPr>
        <p:txBody>
          <a:bodyPr>
            <a:normAutofit/>
          </a:bodyPr>
          <a:lstStyle>
            <a:lvl1pPr>
              <a:defRPr sz="4200"/>
            </a:lvl1pPr>
          </a:lstStyle>
          <a:p>
            <a:r>
              <a:rPr lang="en-US" dirty="0"/>
              <a:t>Click to edit Master title style</a:t>
            </a:r>
          </a:p>
        </p:txBody>
      </p:sp>
      <p:sp>
        <p:nvSpPr>
          <p:cNvPr id="3" name="Content Placeholder 2"/>
          <p:cNvSpPr>
            <a:spLocks noGrp="1"/>
          </p:cNvSpPr>
          <p:nvPr>
            <p:ph idx="1"/>
          </p:nvPr>
        </p:nvSpPr>
        <p:spPr>
          <a:xfrm>
            <a:off x="482600" y="2518947"/>
            <a:ext cx="7740650" cy="206466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1272252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emf"/><Relationship Id="rId5" Type="http://schemas.openxmlformats.org/officeDocument/2006/relationships/slideLayout" Target="../slideLayouts/slideLayout5.xml"/><Relationship Id="rId10" Type="http://schemas.openxmlformats.org/officeDocument/2006/relationships/image" Target="../media/image2.emf"/><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image" Target="../media/image3.emf"/><Relationship Id="rId5" Type="http://schemas.openxmlformats.org/officeDocument/2006/relationships/slideLayout" Target="../slideLayouts/slideLayout12.xml"/><Relationship Id="rId10" Type="http://schemas.openxmlformats.org/officeDocument/2006/relationships/image" Target="../media/image2.emf"/><Relationship Id="rId4" Type="http://schemas.openxmlformats.org/officeDocument/2006/relationships/slideLayout" Target="../slideLayouts/slideLayout11.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extBox 6"/>
          <p:cNvSpPr txBox="1"/>
          <p:nvPr/>
        </p:nvSpPr>
        <p:spPr>
          <a:xfrm>
            <a:off x="267368" y="5307263"/>
            <a:ext cx="184666" cy="369332"/>
          </a:xfrm>
          <a:prstGeom prst="rect">
            <a:avLst/>
          </a:prstGeom>
          <a:noFill/>
        </p:spPr>
        <p:txBody>
          <a:bodyPr wrap="none" rtlCol="0">
            <a:spAutoFit/>
          </a:bodyPr>
          <a:lstStyle/>
          <a:p>
            <a:endParaRPr lang="en-US" dirty="0"/>
          </a:p>
        </p:txBody>
      </p:sp>
      <p:sp>
        <p:nvSpPr>
          <p:cNvPr id="8" name="Title Placeholder 1"/>
          <p:cNvSpPr>
            <a:spLocks noGrp="1"/>
          </p:cNvSpPr>
          <p:nvPr>
            <p:ph type="title"/>
          </p:nvPr>
        </p:nvSpPr>
        <p:spPr>
          <a:xfrm>
            <a:off x="457200" y="525956"/>
            <a:ext cx="8229600" cy="1143000"/>
          </a:xfrm>
          <a:prstGeom prst="rect">
            <a:avLst/>
          </a:prstGeom>
        </p:spPr>
        <p:txBody>
          <a:bodyPr vert="horz" lIns="91440" tIns="45720" rIns="91440" bIns="45720" rtlCol="0" anchor="ctr">
            <a:normAutofit/>
          </a:bodyPr>
          <a:lstStyle/>
          <a:p>
            <a:r>
              <a:rPr lang="en-US" dirty="0"/>
              <a:t>Project Title</a:t>
            </a:r>
          </a:p>
        </p:txBody>
      </p:sp>
      <p:sp>
        <p:nvSpPr>
          <p:cNvPr id="9" name="Text Placeholder 2"/>
          <p:cNvSpPr>
            <a:spLocks noGrp="1"/>
          </p:cNvSpPr>
          <p:nvPr>
            <p:ph type="body" idx="1"/>
          </p:nvPr>
        </p:nvSpPr>
        <p:spPr>
          <a:xfrm>
            <a:off x="457200" y="1808079"/>
            <a:ext cx="8229600" cy="2526418"/>
          </a:xfrm>
          <a:prstGeom prst="rect">
            <a:avLst/>
          </a:prstGeom>
        </p:spPr>
        <p:txBody>
          <a:bodyPr vert="horz" lIns="91440" tIns="45720" rIns="91440" bIns="45720" rtlCol="0">
            <a:normAutofit/>
          </a:bodyPr>
          <a:lstStyle/>
          <a:p>
            <a:pPr lvl="0"/>
            <a:r>
              <a:rPr lang="en-US" dirty="0" err="1"/>
              <a:t>Lorem</a:t>
            </a:r>
            <a:r>
              <a:rPr lang="en-US" dirty="0"/>
              <a:t> </a:t>
            </a:r>
            <a:r>
              <a:rPr lang="en-US" dirty="0" err="1"/>
              <a:t>Ipsum</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pic>
        <p:nvPicPr>
          <p:cNvPr id="13" name="Picture 12"/>
          <p:cNvPicPr>
            <a:picLocks noChangeAspect="1"/>
          </p:cNvPicPr>
          <p:nvPr/>
        </p:nvPicPr>
        <p:blipFill>
          <a:blip r:embed="rId9"/>
          <a:stretch>
            <a:fillRect/>
          </a:stretch>
        </p:blipFill>
        <p:spPr>
          <a:xfrm>
            <a:off x="6274508" y="0"/>
            <a:ext cx="2869492" cy="2379579"/>
          </a:xfrm>
          <a:prstGeom prst="rect">
            <a:avLst/>
          </a:prstGeom>
        </p:spPr>
      </p:pic>
      <p:pic>
        <p:nvPicPr>
          <p:cNvPr id="10" name="Picture 9"/>
          <p:cNvPicPr>
            <a:picLocks noChangeAspect="1"/>
          </p:cNvPicPr>
          <p:nvPr/>
        </p:nvPicPr>
        <p:blipFill>
          <a:blip r:embed="rId10"/>
          <a:stretch>
            <a:fillRect/>
          </a:stretch>
        </p:blipFill>
        <p:spPr>
          <a:xfrm>
            <a:off x="0" y="5598553"/>
            <a:ext cx="9170736" cy="1330073"/>
          </a:xfrm>
          <a:prstGeom prst="rect">
            <a:avLst/>
          </a:prstGeom>
        </p:spPr>
      </p:pic>
      <p:pic>
        <p:nvPicPr>
          <p:cNvPr id="11" name="Picture 10"/>
          <p:cNvPicPr>
            <a:picLocks noChangeAspect="1"/>
          </p:cNvPicPr>
          <p:nvPr/>
        </p:nvPicPr>
        <p:blipFill>
          <a:blip r:embed="rId11"/>
          <a:stretch>
            <a:fillRect/>
          </a:stretch>
        </p:blipFill>
        <p:spPr>
          <a:xfrm>
            <a:off x="369048" y="6019295"/>
            <a:ext cx="1745673" cy="533400"/>
          </a:xfrm>
          <a:prstGeom prst="rect">
            <a:avLst/>
          </a:prstGeom>
        </p:spPr>
      </p:pic>
      <p:pic>
        <p:nvPicPr>
          <p:cNvPr id="12" name="Content Placeholder 5"/>
          <p:cNvPicPr>
            <a:picLocks noChangeAspect="1"/>
          </p:cNvPicPr>
          <p:nvPr userDrawn="1"/>
        </p:nvPicPr>
        <p:blipFill>
          <a:blip r:embed="rId12" cstate="print">
            <a:extLst>
              <a:ext uri="{28A0092B-C50C-407E-A947-70E740481C1C}">
                <a14:useLocalDpi xmlns:a14="http://schemas.microsoft.com/office/drawing/2010/main" xmlns="" val="0"/>
              </a:ext>
            </a:extLst>
          </a:blip>
          <a:stretch>
            <a:fillRect/>
          </a:stretch>
        </p:blipFill>
        <p:spPr>
          <a:xfrm>
            <a:off x="8197059" y="182107"/>
            <a:ext cx="780683" cy="779794"/>
          </a:xfrm>
          <a:prstGeom prst="rect">
            <a:avLst/>
          </a:prstGeom>
        </p:spPr>
      </p:pic>
    </p:spTree>
    <p:extLst>
      <p:ext uri="{BB962C8B-B14F-4D97-AF65-F5344CB8AC3E}">
        <p14:creationId xmlns:p14="http://schemas.microsoft.com/office/powerpoint/2010/main" xmlns="" val="36045686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81" r:id="rId5"/>
    <p:sldLayoutId id="2147483649" r:id="rId6"/>
    <p:sldLayoutId id="2147483711" r:id="rId7"/>
  </p:sldLayoutIdLst>
  <p:hf hdr="0" ftr="0" dt="0"/>
  <p:txStyles>
    <p:titleStyle>
      <a:lvl1pPr algn="l" defTabSz="457200" rtl="0" eaLnBrk="1" latinLnBrk="0" hangingPunct="1">
        <a:spcBef>
          <a:spcPct val="0"/>
        </a:spcBef>
        <a:buNone/>
        <a:defRPr sz="5000" kern="1200">
          <a:solidFill>
            <a:srgbClr val="C28220"/>
          </a:solidFill>
          <a:latin typeface="Georgia"/>
          <a:ea typeface="+mj-ea"/>
          <a:cs typeface="Georgia"/>
        </a:defRPr>
      </a:lvl1pPr>
    </p:titleStyle>
    <p:bodyStyle>
      <a:lvl1pPr marL="342900" indent="-342900" algn="l" defTabSz="457200" rtl="0" eaLnBrk="1" latinLnBrk="0" hangingPunct="1">
        <a:spcBef>
          <a:spcPct val="20000"/>
        </a:spcBef>
        <a:buFont typeface="Arial"/>
        <a:buChar char="•"/>
        <a:defRPr sz="2200" kern="1200">
          <a:solidFill>
            <a:srgbClr val="2D637F"/>
          </a:solidFill>
          <a:latin typeface="Lucida Grande"/>
          <a:ea typeface="+mn-ea"/>
          <a:cs typeface="Lucida Grande"/>
        </a:defRPr>
      </a:lvl1pPr>
      <a:lvl2pPr marL="742950" indent="-285750" algn="l" defTabSz="457200" rtl="0" eaLnBrk="1" latinLnBrk="0" hangingPunct="1">
        <a:spcBef>
          <a:spcPct val="20000"/>
        </a:spcBef>
        <a:buFont typeface="Arial"/>
        <a:buChar char="–"/>
        <a:defRPr sz="2000" kern="1200">
          <a:solidFill>
            <a:srgbClr val="2D637F"/>
          </a:solidFill>
          <a:latin typeface="Lucida Grande"/>
          <a:ea typeface="+mn-ea"/>
          <a:cs typeface="Lucida Grande"/>
        </a:defRPr>
      </a:lvl2pPr>
      <a:lvl3pPr marL="1143000" indent="-228600" algn="l" defTabSz="457200" rtl="0" eaLnBrk="1" latinLnBrk="0" hangingPunct="1">
        <a:spcBef>
          <a:spcPct val="20000"/>
        </a:spcBef>
        <a:buFont typeface="Arial"/>
        <a:buChar char="•"/>
        <a:defRPr sz="1800" kern="1200">
          <a:solidFill>
            <a:srgbClr val="2D637F"/>
          </a:solidFill>
          <a:latin typeface="Lucida Grande"/>
          <a:ea typeface="+mn-ea"/>
          <a:cs typeface="Lucida Grande"/>
        </a:defRPr>
      </a:lvl3pPr>
      <a:lvl4pPr marL="1600200" indent="-228600" algn="l" defTabSz="457200" rtl="0" eaLnBrk="1" latinLnBrk="0" hangingPunct="1">
        <a:spcBef>
          <a:spcPct val="20000"/>
        </a:spcBef>
        <a:buFont typeface="Arial"/>
        <a:buChar char="–"/>
        <a:defRPr sz="1600" kern="1200">
          <a:solidFill>
            <a:srgbClr val="2D637F"/>
          </a:solidFill>
          <a:latin typeface="Lucida Grande"/>
          <a:ea typeface="+mn-ea"/>
          <a:cs typeface="Lucida Grande"/>
        </a:defRPr>
      </a:lvl4pPr>
      <a:lvl5pPr marL="2057400" indent="-228600" algn="l" defTabSz="457200" rtl="0" eaLnBrk="1" latinLnBrk="0" hangingPunct="1">
        <a:spcBef>
          <a:spcPct val="20000"/>
        </a:spcBef>
        <a:buFont typeface="Arial"/>
        <a:buChar char="»"/>
        <a:defRPr sz="1400" kern="1200">
          <a:solidFill>
            <a:srgbClr val="2D637F"/>
          </a:solidFill>
          <a:latin typeface="Lucida Grande"/>
          <a:ea typeface="+mn-ea"/>
          <a:cs typeface="Lucida Grand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extBox 6"/>
          <p:cNvSpPr txBox="1"/>
          <p:nvPr/>
        </p:nvSpPr>
        <p:spPr>
          <a:xfrm>
            <a:off x="267368" y="5307263"/>
            <a:ext cx="184666" cy="369332"/>
          </a:xfrm>
          <a:prstGeom prst="rect">
            <a:avLst/>
          </a:prstGeom>
          <a:noFill/>
        </p:spPr>
        <p:txBody>
          <a:bodyPr wrap="none" rtlCol="0">
            <a:spAutoFit/>
          </a:bodyPr>
          <a:lstStyle/>
          <a:p>
            <a:endParaRPr lang="en-US" dirty="0">
              <a:solidFill>
                <a:prstClr val="black"/>
              </a:solidFill>
              <a:latin typeface="Calibri"/>
            </a:endParaRPr>
          </a:p>
        </p:txBody>
      </p:sp>
      <p:sp>
        <p:nvSpPr>
          <p:cNvPr id="8" name="Title Placeholder 1"/>
          <p:cNvSpPr>
            <a:spLocks noGrp="1"/>
          </p:cNvSpPr>
          <p:nvPr>
            <p:ph type="title"/>
          </p:nvPr>
        </p:nvSpPr>
        <p:spPr>
          <a:xfrm>
            <a:off x="457200" y="525956"/>
            <a:ext cx="8229600" cy="1143000"/>
          </a:xfrm>
          <a:prstGeom prst="rect">
            <a:avLst/>
          </a:prstGeom>
        </p:spPr>
        <p:txBody>
          <a:bodyPr vert="horz" lIns="91440" tIns="45720" rIns="91440" bIns="45720" rtlCol="0" anchor="ctr">
            <a:normAutofit/>
          </a:bodyPr>
          <a:lstStyle/>
          <a:p>
            <a:r>
              <a:rPr lang="en-US" dirty="0"/>
              <a:t>Project Title</a:t>
            </a:r>
          </a:p>
        </p:txBody>
      </p:sp>
      <p:sp>
        <p:nvSpPr>
          <p:cNvPr id="9" name="Text Placeholder 2"/>
          <p:cNvSpPr>
            <a:spLocks noGrp="1"/>
          </p:cNvSpPr>
          <p:nvPr>
            <p:ph type="body" idx="1"/>
          </p:nvPr>
        </p:nvSpPr>
        <p:spPr>
          <a:xfrm>
            <a:off x="457200" y="1808079"/>
            <a:ext cx="8229600" cy="2526418"/>
          </a:xfrm>
          <a:prstGeom prst="rect">
            <a:avLst/>
          </a:prstGeom>
        </p:spPr>
        <p:txBody>
          <a:bodyPr vert="horz" lIns="91440" tIns="45720" rIns="91440" bIns="45720" rtlCol="0">
            <a:normAutofit/>
          </a:bodyPr>
          <a:lstStyle/>
          <a:p>
            <a:pPr lvl="0"/>
            <a:r>
              <a:rPr lang="en-US" dirty="0" err="1"/>
              <a:t>Lorem</a:t>
            </a:r>
            <a:r>
              <a:rPr lang="en-US" dirty="0"/>
              <a:t> </a:t>
            </a:r>
            <a:r>
              <a:rPr lang="en-US" dirty="0" err="1"/>
              <a:t>Ipsum</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pic>
        <p:nvPicPr>
          <p:cNvPr id="13" name="Picture 12"/>
          <p:cNvPicPr>
            <a:picLocks noChangeAspect="1"/>
          </p:cNvPicPr>
          <p:nvPr/>
        </p:nvPicPr>
        <p:blipFill>
          <a:blip r:embed="rId9"/>
          <a:stretch>
            <a:fillRect/>
          </a:stretch>
        </p:blipFill>
        <p:spPr>
          <a:xfrm>
            <a:off x="6274508" y="0"/>
            <a:ext cx="2869492" cy="2379579"/>
          </a:xfrm>
          <a:prstGeom prst="rect">
            <a:avLst/>
          </a:prstGeom>
        </p:spPr>
      </p:pic>
      <p:pic>
        <p:nvPicPr>
          <p:cNvPr id="10" name="Picture 9"/>
          <p:cNvPicPr>
            <a:picLocks noChangeAspect="1"/>
          </p:cNvPicPr>
          <p:nvPr/>
        </p:nvPicPr>
        <p:blipFill>
          <a:blip r:embed="rId10"/>
          <a:stretch>
            <a:fillRect/>
          </a:stretch>
        </p:blipFill>
        <p:spPr>
          <a:xfrm>
            <a:off x="0" y="5598553"/>
            <a:ext cx="9170736" cy="1330073"/>
          </a:xfrm>
          <a:prstGeom prst="rect">
            <a:avLst/>
          </a:prstGeom>
        </p:spPr>
      </p:pic>
      <p:pic>
        <p:nvPicPr>
          <p:cNvPr id="11" name="Picture 10"/>
          <p:cNvPicPr>
            <a:picLocks noChangeAspect="1"/>
          </p:cNvPicPr>
          <p:nvPr/>
        </p:nvPicPr>
        <p:blipFill>
          <a:blip r:embed="rId11"/>
          <a:stretch>
            <a:fillRect/>
          </a:stretch>
        </p:blipFill>
        <p:spPr>
          <a:xfrm>
            <a:off x="369048" y="6019295"/>
            <a:ext cx="1745673" cy="533400"/>
          </a:xfrm>
          <a:prstGeom prst="rect">
            <a:avLst/>
          </a:prstGeom>
        </p:spPr>
      </p:pic>
    </p:spTree>
    <p:extLst>
      <p:ext uri="{BB962C8B-B14F-4D97-AF65-F5344CB8AC3E}">
        <p14:creationId xmlns:p14="http://schemas.microsoft.com/office/powerpoint/2010/main" xmlns="" val="446379075"/>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Lst>
  <p:hf hdr="0" ftr="0" dt="0"/>
  <p:txStyles>
    <p:titleStyle>
      <a:lvl1pPr algn="l" defTabSz="457200" rtl="0" eaLnBrk="1" latinLnBrk="0" hangingPunct="1">
        <a:spcBef>
          <a:spcPct val="0"/>
        </a:spcBef>
        <a:buNone/>
        <a:defRPr sz="5000" kern="1200">
          <a:solidFill>
            <a:srgbClr val="C28220"/>
          </a:solidFill>
          <a:latin typeface="Georgia"/>
          <a:ea typeface="+mj-ea"/>
          <a:cs typeface="Georgia"/>
        </a:defRPr>
      </a:lvl1pPr>
    </p:titleStyle>
    <p:bodyStyle>
      <a:lvl1pPr marL="342900" indent="-342900" algn="l" defTabSz="457200" rtl="0" eaLnBrk="1" latinLnBrk="0" hangingPunct="1">
        <a:spcBef>
          <a:spcPct val="20000"/>
        </a:spcBef>
        <a:buFont typeface="Arial"/>
        <a:buChar char="•"/>
        <a:defRPr sz="2200" kern="1200">
          <a:solidFill>
            <a:srgbClr val="2D637F"/>
          </a:solidFill>
          <a:latin typeface="Lucida Grande"/>
          <a:ea typeface="+mn-ea"/>
          <a:cs typeface="Lucida Grande"/>
        </a:defRPr>
      </a:lvl1pPr>
      <a:lvl2pPr marL="742950" indent="-285750" algn="l" defTabSz="457200" rtl="0" eaLnBrk="1" latinLnBrk="0" hangingPunct="1">
        <a:spcBef>
          <a:spcPct val="20000"/>
        </a:spcBef>
        <a:buFont typeface="Arial"/>
        <a:buChar char="–"/>
        <a:defRPr sz="2000" kern="1200">
          <a:solidFill>
            <a:srgbClr val="2D637F"/>
          </a:solidFill>
          <a:latin typeface="Lucida Grande"/>
          <a:ea typeface="+mn-ea"/>
          <a:cs typeface="Lucida Grande"/>
        </a:defRPr>
      </a:lvl2pPr>
      <a:lvl3pPr marL="1143000" indent="-228600" algn="l" defTabSz="457200" rtl="0" eaLnBrk="1" latinLnBrk="0" hangingPunct="1">
        <a:spcBef>
          <a:spcPct val="20000"/>
        </a:spcBef>
        <a:buFont typeface="Arial"/>
        <a:buChar char="•"/>
        <a:defRPr sz="1800" kern="1200">
          <a:solidFill>
            <a:srgbClr val="2D637F"/>
          </a:solidFill>
          <a:latin typeface="Lucida Grande"/>
          <a:ea typeface="+mn-ea"/>
          <a:cs typeface="Lucida Grande"/>
        </a:defRPr>
      </a:lvl3pPr>
      <a:lvl4pPr marL="1600200" indent="-228600" algn="l" defTabSz="457200" rtl="0" eaLnBrk="1" latinLnBrk="0" hangingPunct="1">
        <a:spcBef>
          <a:spcPct val="20000"/>
        </a:spcBef>
        <a:buFont typeface="Arial"/>
        <a:buChar char="–"/>
        <a:defRPr sz="1600" kern="1200">
          <a:solidFill>
            <a:srgbClr val="2D637F"/>
          </a:solidFill>
          <a:latin typeface="Lucida Grande"/>
          <a:ea typeface="+mn-ea"/>
          <a:cs typeface="Lucida Grande"/>
        </a:defRPr>
      </a:lvl4pPr>
      <a:lvl5pPr marL="2057400" indent="-228600" algn="l" defTabSz="457200" rtl="0" eaLnBrk="1" latinLnBrk="0" hangingPunct="1">
        <a:spcBef>
          <a:spcPct val="20000"/>
        </a:spcBef>
        <a:buFont typeface="Arial"/>
        <a:buChar char="»"/>
        <a:defRPr sz="1400" kern="1200">
          <a:solidFill>
            <a:srgbClr val="2D637F"/>
          </a:solidFill>
          <a:latin typeface="Lucida Grande"/>
          <a:ea typeface="+mn-ea"/>
          <a:cs typeface="Lucida Grand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arch.proquest.com.ezproxy.sofia.edu:2048/psycinfo/docview/1719430895/A27AFF0DF68A4C52PQ/1?accountid=25304" TargetMode="External"/><Relationship Id="rId2" Type="http://schemas.openxmlformats.org/officeDocument/2006/relationships/hyperlink" Target="http://search.proquest.com.ezproxy.sofia.edu:2048/psycinfo/indexinglinkhandler/sng/au/Schouler-Ocak,+Meryam/$N?accountid=25304"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gif"/></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diagramLayout" Target="../diagrams/layout1.xml"/><Relationship Id="rId7" Type="http://schemas.openxmlformats.org/officeDocument/2006/relationships/image" Target="../media/image6.jpeg"/><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openxmlformats.org/officeDocument/2006/relationships/image" Target="../media/image5.gif"/><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19319"/>
            <a:ext cx="6813884" cy="1448130"/>
          </a:xfrm>
        </p:spPr>
        <p:txBody>
          <a:bodyPr/>
          <a:lstStyle/>
          <a:p>
            <a:r>
              <a:rPr lang="en-US" dirty="0"/>
              <a:t>Symptomatology of the </a:t>
            </a:r>
            <a:r>
              <a:rPr lang="en-US" dirty="0">
                <a:solidFill>
                  <a:srgbClr val="C28220"/>
                </a:solidFill>
              </a:rPr>
              <a:t> Ulysses Syndrome</a:t>
            </a:r>
          </a:p>
        </p:txBody>
      </p:sp>
      <p:sp>
        <p:nvSpPr>
          <p:cNvPr id="3" name="Subtitle 2"/>
          <p:cNvSpPr>
            <a:spLocks noGrp="1"/>
          </p:cNvSpPr>
          <p:nvPr>
            <p:ph type="subTitle" idx="1"/>
          </p:nvPr>
        </p:nvSpPr>
        <p:spPr>
          <a:xfrm>
            <a:off x="835095" y="2761693"/>
            <a:ext cx="8308905" cy="2811009"/>
          </a:xfrm>
        </p:spPr>
        <p:txBody>
          <a:bodyPr>
            <a:normAutofit/>
          </a:bodyPr>
          <a:lstStyle/>
          <a:p>
            <a:r>
              <a:rPr lang="en-US" dirty="0"/>
              <a:t>Olga </a:t>
            </a:r>
            <a:r>
              <a:rPr lang="en-US" dirty="0" err="1"/>
              <a:t>Louchakova</a:t>
            </a:r>
            <a:r>
              <a:rPr lang="en-US" dirty="0"/>
              <a:t>-Schwartz,</a:t>
            </a:r>
          </a:p>
          <a:p>
            <a:r>
              <a:rPr lang="en-US" dirty="0"/>
              <a:t>Professor/Program Chair, UC Davis and Sofia Univesity</a:t>
            </a:r>
          </a:p>
          <a:p>
            <a:endParaRPr lang="en-US" dirty="0"/>
          </a:p>
          <a:p>
            <a:r>
              <a:rPr lang="en-US" dirty="0" err="1"/>
              <a:t>Xóchitl</a:t>
            </a:r>
            <a:r>
              <a:rPr lang="en-US" dirty="0"/>
              <a:t> </a:t>
            </a:r>
            <a:r>
              <a:rPr lang="en-US" dirty="0" err="1"/>
              <a:t>Castañeda,</a:t>
            </a:r>
          </a:p>
          <a:p>
            <a:r>
              <a:rPr lang="en-US" dirty="0" err="1"/>
              <a:t>Director of the Initiative for the Americas</a:t>
            </a:r>
          </a:p>
          <a:p>
            <a:r>
              <a:rPr lang="en-US" dirty="0" err="1"/>
              <a:t>Professor, UC Berkeley</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424017" y="307009"/>
            <a:ext cx="1655366" cy="46150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531360" y="338624"/>
            <a:ext cx="1691640" cy="430530"/>
          </a:xfrm>
          <a:prstGeom prst="rect">
            <a:avLst/>
          </a:prstGeom>
        </p:spPr>
      </p:pic>
    </p:spTree>
    <p:extLst>
      <p:ext uri="{BB962C8B-B14F-4D97-AF65-F5344CB8AC3E}">
        <p14:creationId xmlns:p14="http://schemas.microsoft.com/office/powerpoint/2010/main" xmlns="" val="1276399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Specific Qualities of Immigrant Stress</a:t>
            </a:r>
          </a:p>
        </p:txBody>
      </p:sp>
      <p:sp>
        <p:nvSpPr>
          <p:cNvPr id="3" name="Content Placeholder 2"/>
          <p:cNvSpPr>
            <a:spLocks noGrp="1"/>
          </p:cNvSpPr>
          <p:nvPr>
            <p:ph idx="1"/>
          </p:nvPr>
        </p:nvSpPr>
        <p:spPr/>
        <p:txBody>
          <a:bodyPr>
            <a:normAutofit fontScale="77500" lnSpcReduction="20000"/>
          </a:bodyPr>
          <a:lstStyle/>
          <a:p>
            <a:r>
              <a:rPr lang="en-GB" dirty="0"/>
              <a:t>Multiple (the greater the number of adversities and dangers, the greater is the risk to the mental health)</a:t>
            </a:r>
            <a:endParaRPr lang="en-US" dirty="0"/>
          </a:p>
          <a:p>
            <a:r>
              <a:rPr lang="en-GB" dirty="0"/>
              <a:t>Chronic. These situations of extreme hardship can affect immigrants for months on end, even years </a:t>
            </a:r>
            <a:endParaRPr lang="en-US" dirty="0"/>
          </a:p>
          <a:p>
            <a:r>
              <a:rPr lang="en-GB" dirty="0"/>
              <a:t>The enormous intensity of the stressors (quite unlike the stress associated with being stuck in a traffic jam or sitting an examination), </a:t>
            </a:r>
          </a:p>
          <a:p>
            <a:pPr marL="0" indent="0" algn="ctr">
              <a:buNone/>
            </a:pPr>
            <a:endParaRPr lang="en-US" sz="2571" dirty="0"/>
          </a:p>
          <a:p>
            <a:pPr marL="0" indent="0" algn="ctr">
              <a:buNone/>
            </a:pPr>
            <a:r>
              <a:rPr lang="en-US" sz="2571" dirty="0">
                <a:solidFill>
                  <a:srgbClr val="FF0000"/>
                </a:solidFill>
              </a:rPr>
              <a:t>This is a condition exceeding human capacity of adaptation</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424017" y="307009"/>
            <a:ext cx="1655366" cy="46150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531360" y="338624"/>
            <a:ext cx="1691640" cy="430530"/>
          </a:xfrm>
          <a:prstGeom prst="rect">
            <a:avLst/>
          </a:prstGeom>
        </p:spPr>
      </p:pic>
    </p:spTree>
    <p:extLst>
      <p:ext uri="{BB962C8B-B14F-4D97-AF65-F5344CB8AC3E}">
        <p14:creationId xmlns:p14="http://schemas.microsoft.com/office/powerpoint/2010/main" xmlns="" val="1167070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Clusters of Symptoms in the Ulysses Syndrome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424017" y="307009"/>
            <a:ext cx="1655366" cy="46150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531360" y="338624"/>
            <a:ext cx="1691640" cy="430530"/>
          </a:xfrm>
          <a:prstGeom prst="rect">
            <a:avLst/>
          </a:prstGeom>
        </p:spPr>
      </p:pic>
      <p:sp>
        <p:nvSpPr>
          <p:cNvPr id="7" name="Subtitle 6"/>
          <p:cNvSpPr>
            <a:spLocks noGrp="1"/>
          </p:cNvSpPr>
          <p:nvPr>
            <p:ph type="subTitle" idx="1"/>
          </p:nvPr>
        </p:nvSpPr>
        <p:spPr>
          <a:xfrm>
            <a:off x="480858" y="1035636"/>
            <a:ext cx="8362056" cy="1467150"/>
          </a:xfrm>
        </p:spPr>
        <p:txBody>
          <a:bodyPr>
            <a:normAutofit/>
          </a:bodyPr>
          <a:lstStyle/>
          <a:p>
            <a:r>
              <a:rPr lang="en-GB" dirty="0"/>
              <a:t>“</a:t>
            </a:r>
            <a:r>
              <a:rPr lang="en-GB" sz="1800" dirty="0"/>
              <a:t>But the days found him sitting on the rocks or sands, torturing himself with tears, groans and heartache, and looking out with streaming eyes across the watery wilderness…." (Odyssey, Song V, 150) </a:t>
            </a:r>
            <a:endParaRPr lang="en-US" sz="1800" dirty="0"/>
          </a:p>
          <a:p>
            <a:endParaRPr lang="en-US"/>
          </a:p>
        </p:txBody>
      </p:sp>
      <p:sp>
        <p:nvSpPr>
          <p:cNvPr id="8" name="Rectangle 7"/>
          <p:cNvSpPr/>
          <p:nvPr/>
        </p:nvSpPr>
        <p:spPr>
          <a:xfrm>
            <a:off x="480858" y="3365814"/>
            <a:ext cx="8152452" cy="1477328"/>
          </a:xfrm>
          <a:prstGeom prst="rect">
            <a:avLst/>
          </a:prstGeom>
        </p:spPr>
        <p:txBody>
          <a:bodyPr wrap="square">
            <a:spAutoFit/>
          </a:bodyPr>
          <a:lstStyle/>
          <a:p>
            <a:r>
              <a:rPr lang="en-GB" b="1" dirty="0">
                <a:solidFill>
                  <a:schemeClr val="tx2"/>
                </a:solidFill>
              </a:rPr>
              <a:t>Sadness and crying, but NO other basic symptoms </a:t>
            </a:r>
            <a:r>
              <a:rPr lang="en-GB" b="1" dirty="0" smtClean="0">
                <a:solidFill>
                  <a:schemeClr val="tx2"/>
                </a:solidFill>
              </a:rPr>
              <a:t>of depression such </a:t>
            </a:r>
            <a:r>
              <a:rPr lang="en-GB" b="1" dirty="0">
                <a:solidFill>
                  <a:schemeClr val="tx2"/>
                </a:solidFill>
              </a:rPr>
              <a:t>as apathy, low self-esteem, guilt, thoughts of death, so that we are not dealing with a depressive </a:t>
            </a:r>
            <a:r>
              <a:rPr lang="en-GB" b="1" dirty="0" smtClean="0">
                <a:solidFill>
                  <a:schemeClr val="tx2"/>
                </a:solidFill>
              </a:rPr>
              <a:t>disorder per se, </a:t>
            </a:r>
            <a:r>
              <a:rPr lang="en-GB" b="1" dirty="0">
                <a:solidFill>
                  <a:schemeClr val="tx2"/>
                </a:solidFill>
              </a:rPr>
              <a:t>but rather, </a:t>
            </a:r>
            <a:r>
              <a:rPr lang="en-GB" b="1" dirty="0" smtClean="0">
                <a:solidFill>
                  <a:schemeClr val="tx2"/>
                </a:solidFill>
              </a:rPr>
              <a:t>with a </a:t>
            </a:r>
            <a:r>
              <a:rPr lang="en-GB" b="1" dirty="0">
                <a:solidFill>
                  <a:schemeClr val="tx2"/>
                </a:solidFill>
              </a:rPr>
              <a:t>deep existential grief</a:t>
            </a:r>
          </a:p>
          <a:p>
            <a:endParaRPr lang="en-GB" dirty="0">
              <a:solidFill>
                <a:schemeClr val="tx2"/>
              </a:solidFill>
            </a:endParaRPr>
          </a:p>
          <a:p>
            <a:r>
              <a:rPr lang="en-GB" dirty="0" smtClean="0">
                <a:solidFill>
                  <a:schemeClr val="tx2"/>
                </a:solidFill>
              </a:rPr>
              <a:t>[US shows </a:t>
            </a:r>
            <a:r>
              <a:rPr lang="en-GB" dirty="0">
                <a:solidFill>
                  <a:schemeClr val="tx2"/>
                </a:solidFill>
              </a:rPr>
              <a:t>negative on the Hamilton Depression Scale]</a:t>
            </a:r>
            <a:endParaRPr lang="en-US" dirty="0">
              <a:solidFill>
                <a:schemeClr val="tx2"/>
              </a:solidFill>
            </a:endParaRPr>
          </a:p>
        </p:txBody>
      </p:sp>
      <p:sp>
        <p:nvSpPr>
          <p:cNvPr id="9" name="TextBox 8"/>
          <p:cNvSpPr txBox="1"/>
          <p:nvPr/>
        </p:nvSpPr>
        <p:spPr>
          <a:xfrm>
            <a:off x="1091379" y="2601685"/>
            <a:ext cx="6879962" cy="461665"/>
          </a:xfrm>
          <a:prstGeom prst="rect">
            <a:avLst/>
          </a:prstGeom>
          <a:noFill/>
        </p:spPr>
        <p:txBody>
          <a:bodyPr wrap="square" rtlCol="0">
            <a:spAutoFit/>
          </a:bodyPr>
          <a:lstStyle/>
          <a:p>
            <a:r>
              <a:rPr lang="en-US" sz="2400" b="1">
                <a:solidFill>
                  <a:srgbClr val="E09E19"/>
                </a:solidFill>
              </a:rPr>
              <a:t>Area of Depression -1 (confirmed in research):</a:t>
            </a:r>
          </a:p>
        </p:txBody>
      </p:sp>
    </p:spTree>
    <p:extLst>
      <p:ext uri="{BB962C8B-B14F-4D97-AF65-F5344CB8AC3E}">
        <p14:creationId xmlns:p14="http://schemas.microsoft.com/office/powerpoint/2010/main" xmlns="" val="1276399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424017" y="307009"/>
            <a:ext cx="1655366" cy="46150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531360" y="338624"/>
            <a:ext cx="1691640" cy="430530"/>
          </a:xfrm>
          <a:prstGeom prst="rect">
            <a:avLst/>
          </a:prstGeom>
        </p:spPr>
      </p:pic>
      <p:sp>
        <p:nvSpPr>
          <p:cNvPr id="11" name="Title 1"/>
          <p:cNvSpPr txBox="1">
            <a:spLocks/>
          </p:cNvSpPr>
          <p:nvPr/>
        </p:nvSpPr>
        <p:spPr>
          <a:xfrm>
            <a:off x="313333" y="674855"/>
            <a:ext cx="7766050" cy="1150353"/>
          </a:xfrm>
          <a:prstGeom prst="rect">
            <a:avLst/>
          </a:prstGeom>
        </p:spPr>
        <p:txBody>
          <a:bodyPr vert="horz" lIns="91440" tIns="45720" rIns="91440" bIns="45720" rtlCol="0" anchor="ctr">
            <a:normAutofit fontScale="90000"/>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200" b="0" i="0" u="none" strike="noStrike" kern="1200" cap="none" spc="0" normalizeH="0" baseline="0" noProof="0" dirty="0">
                <a:ln>
                  <a:noFill/>
                </a:ln>
                <a:solidFill>
                  <a:srgbClr val="C28220"/>
                </a:solidFill>
                <a:effectLst/>
                <a:uLnTx/>
                <a:uFillTx/>
                <a:latin typeface="Georgia"/>
                <a:ea typeface="+mj-ea"/>
                <a:cs typeface="Georgia"/>
              </a:rPr>
              <a:t>Degrees of Grief (</a:t>
            </a:r>
            <a:r>
              <a:rPr kumimoji="0" lang="en-US" sz="4200" b="0" i="0" u="none" strike="noStrike" kern="1200" cap="none" spc="0" normalizeH="0" baseline="0" noProof="0" dirty="0" err="1">
                <a:ln>
                  <a:noFill/>
                </a:ln>
                <a:solidFill>
                  <a:srgbClr val="C28220"/>
                </a:solidFill>
                <a:effectLst/>
                <a:uLnTx/>
                <a:uFillTx/>
                <a:latin typeface="Georgia"/>
                <a:ea typeface="+mj-ea"/>
                <a:cs typeface="Georgia"/>
              </a:rPr>
              <a:t>Achotegui</a:t>
            </a:r>
            <a:r>
              <a:rPr kumimoji="0" lang="en-US" sz="4200" b="0" i="0" u="none" strike="noStrike" kern="1200" cap="none" spc="0" normalizeH="0" baseline="0" noProof="0" dirty="0">
                <a:ln>
                  <a:noFill/>
                </a:ln>
                <a:solidFill>
                  <a:srgbClr val="C28220"/>
                </a:solidFill>
                <a:effectLst/>
                <a:uLnTx/>
                <a:uFillTx/>
                <a:latin typeface="Georgia"/>
                <a:ea typeface="+mj-ea"/>
                <a:cs typeface="Georgia"/>
              </a:rPr>
              <a:t> 2002)</a:t>
            </a:r>
          </a:p>
        </p:txBody>
      </p:sp>
      <p:sp>
        <p:nvSpPr>
          <p:cNvPr id="12" name="Content Placeholder 2"/>
          <p:cNvSpPr txBox="1">
            <a:spLocks/>
          </p:cNvSpPr>
          <p:nvPr/>
        </p:nvSpPr>
        <p:spPr>
          <a:xfrm>
            <a:off x="482600" y="2021954"/>
            <a:ext cx="7740650" cy="2064669"/>
          </a:xfrm>
          <a:prstGeom prst="rect">
            <a:avLst/>
          </a:prstGeom>
        </p:spPr>
        <p:txBody>
          <a:bodyPr vert="horz" lIns="91440" tIns="45720" rIns="91440" bIns="45720" rtlCol="0">
            <a:noAutofit/>
          </a:bodyPr>
          <a:lstStyle/>
          <a:p>
            <a:pPr marL="457200" marR="0" lvl="0" indent="-457200" algn="l" defTabSz="457200" rtl="0" eaLnBrk="1" fontAlgn="auto" latinLnBrk="0" hangingPunct="1">
              <a:lnSpc>
                <a:spcPct val="100000"/>
              </a:lnSpc>
              <a:spcBef>
                <a:spcPct val="20000"/>
              </a:spcBef>
              <a:spcAft>
                <a:spcPts val="0"/>
              </a:spcAft>
              <a:buClrTx/>
              <a:buSzTx/>
              <a:buFont typeface="+mj-lt"/>
              <a:buAutoNum type="arabicPeriod"/>
              <a:tabLst/>
              <a:defRPr/>
            </a:pPr>
            <a:r>
              <a:rPr kumimoji="0" lang="en-GB" sz="2000" b="1" i="0" u="none" strike="noStrike" kern="1200" cap="none" spc="0" normalizeH="0" baseline="0" noProof="0" dirty="0">
                <a:ln>
                  <a:noFill/>
                </a:ln>
                <a:solidFill>
                  <a:srgbClr val="2D637F"/>
                </a:solidFill>
                <a:effectLst/>
                <a:uLnTx/>
                <a:uFillTx/>
                <a:latin typeface="Lucida Grande"/>
                <a:ea typeface="+mn-ea"/>
                <a:cs typeface="Lucida Grande"/>
              </a:rPr>
              <a:t> Simple grief</a:t>
            </a:r>
            <a:r>
              <a:rPr kumimoji="0" lang="en-GB" sz="2000" b="0" i="0" u="none" strike="noStrike" kern="1200" cap="none" spc="0" normalizeH="0" baseline="0" noProof="0" dirty="0">
                <a:ln>
                  <a:noFill/>
                </a:ln>
                <a:solidFill>
                  <a:srgbClr val="2D637F"/>
                </a:solidFill>
                <a:effectLst/>
                <a:uLnTx/>
                <a:uFillTx/>
                <a:latin typeface="Lucida Grande"/>
                <a:ea typeface="+mn-ea"/>
                <a:cs typeface="Lucida Grande"/>
              </a:rPr>
              <a:t>: grief which occurs in good conditions and which may be resolved in a satisfactory</a:t>
            </a:r>
            <a:r>
              <a:rPr kumimoji="0" lang="en-GB" sz="2000" b="0" i="0" u="none" strike="noStrike" kern="1200" cap="none" spc="0" normalizeH="0" noProof="0" dirty="0">
                <a:ln>
                  <a:noFill/>
                </a:ln>
                <a:solidFill>
                  <a:srgbClr val="2D637F"/>
                </a:solidFill>
                <a:effectLst/>
                <a:uLnTx/>
                <a:uFillTx/>
                <a:latin typeface="Lucida Grande"/>
                <a:ea typeface="+mn-ea"/>
                <a:cs typeface="Lucida Grande"/>
              </a:rPr>
              <a:t> manner</a:t>
            </a:r>
            <a:endParaRPr kumimoji="0" lang="en-US" sz="2000" b="0" i="0" u="none" strike="noStrike" kern="1200" cap="none" spc="0" normalizeH="0" baseline="0" noProof="0" dirty="0">
              <a:ln>
                <a:noFill/>
              </a:ln>
              <a:solidFill>
                <a:srgbClr val="2D637F"/>
              </a:solidFill>
              <a:effectLst/>
              <a:uLnTx/>
              <a:uFillTx/>
              <a:latin typeface="Lucida Grande"/>
              <a:ea typeface="+mn-ea"/>
              <a:cs typeface="Lucida Grande"/>
            </a:endParaRPr>
          </a:p>
          <a:p>
            <a:pPr marL="457200" marR="0" lvl="0" indent="-457200" algn="l" defTabSz="457200" rtl="0" eaLnBrk="1" fontAlgn="auto" latinLnBrk="0" hangingPunct="1">
              <a:lnSpc>
                <a:spcPct val="100000"/>
              </a:lnSpc>
              <a:spcBef>
                <a:spcPct val="20000"/>
              </a:spcBef>
              <a:spcAft>
                <a:spcPts val="0"/>
              </a:spcAft>
              <a:buClrTx/>
              <a:buSzTx/>
              <a:buFont typeface="+mj-lt"/>
              <a:buAutoNum type="arabicPeriod"/>
              <a:tabLst/>
              <a:defRPr/>
            </a:pPr>
            <a:endParaRPr kumimoji="0" lang="en-US" sz="2000" b="0" i="0" u="none" strike="noStrike" kern="1200" cap="none" spc="0" normalizeH="0" baseline="0" noProof="0" dirty="0">
              <a:ln>
                <a:noFill/>
              </a:ln>
              <a:solidFill>
                <a:srgbClr val="2D637F"/>
              </a:solidFill>
              <a:effectLst/>
              <a:uLnTx/>
              <a:uFillTx/>
              <a:latin typeface="Lucida Grande"/>
              <a:ea typeface="+mn-ea"/>
              <a:cs typeface="Lucida Grande"/>
            </a:endParaRPr>
          </a:p>
          <a:p>
            <a:pPr marL="457200" marR="0" lvl="0" indent="-457200" algn="l" defTabSz="457200" rtl="0" eaLnBrk="1" fontAlgn="auto" latinLnBrk="0" hangingPunct="1">
              <a:lnSpc>
                <a:spcPct val="100000"/>
              </a:lnSpc>
              <a:spcBef>
                <a:spcPct val="20000"/>
              </a:spcBef>
              <a:spcAft>
                <a:spcPts val="0"/>
              </a:spcAft>
              <a:buClrTx/>
              <a:buSzTx/>
              <a:buFont typeface="+mj-lt"/>
              <a:buAutoNum type="arabicPeriod"/>
              <a:tabLst/>
              <a:defRPr/>
            </a:pPr>
            <a:r>
              <a:rPr kumimoji="0" lang="en-GB" sz="2000" b="0" i="0" u="none" strike="noStrike" kern="1200" cap="none" spc="0" normalizeH="0" baseline="0" noProof="0" dirty="0">
                <a:ln>
                  <a:noFill/>
                </a:ln>
                <a:solidFill>
                  <a:srgbClr val="2D637F"/>
                </a:solidFill>
                <a:effectLst/>
                <a:uLnTx/>
                <a:uFillTx/>
                <a:latin typeface="Lucida Grande"/>
                <a:ea typeface="+mn-ea"/>
                <a:cs typeface="Lucida Grande"/>
              </a:rPr>
              <a:t> </a:t>
            </a:r>
            <a:r>
              <a:rPr kumimoji="0" lang="en-GB" sz="2000" b="1" i="0" u="none" strike="noStrike" kern="1200" cap="none" spc="0" normalizeH="0" baseline="0" noProof="0" dirty="0">
                <a:ln>
                  <a:noFill/>
                </a:ln>
                <a:solidFill>
                  <a:srgbClr val="2D637F"/>
                </a:solidFill>
                <a:effectLst/>
                <a:uLnTx/>
                <a:uFillTx/>
                <a:latin typeface="Lucida Grande"/>
                <a:ea typeface="+mn-ea"/>
                <a:cs typeface="Lucida Grande"/>
              </a:rPr>
              <a:t>Complicated grief</a:t>
            </a:r>
            <a:r>
              <a:rPr kumimoji="0" lang="en-GB" sz="2000" b="0" i="0" u="none" strike="noStrike" kern="1200" cap="none" spc="0" normalizeH="0" baseline="0" noProof="0" dirty="0">
                <a:ln>
                  <a:noFill/>
                </a:ln>
                <a:solidFill>
                  <a:srgbClr val="2D637F"/>
                </a:solidFill>
                <a:effectLst/>
                <a:uLnTx/>
                <a:uFillTx/>
                <a:latin typeface="Lucida Grande"/>
                <a:ea typeface="+mn-ea"/>
                <a:cs typeface="Lucida Grande"/>
              </a:rPr>
              <a:t>: when serious difficulties exist for the resolution of the grief, but it is possible to complete the process. </a:t>
            </a:r>
          </a:p>
          <a:p>
            <a:pPr marL="457200" marR="0" lvl="0" indent="-457200" algn="l" defTabSz="457200" rtl="0" eaLnBrk="1" fontAlgn="auto" latinLnBrk="0" hangingPunct="1">
              <a:lnSpc>
                <a:spcPct val="100000"/>
              </a:lnSpc>
              <a:spcBef>
                <a:spcPct val="20000"/>
              </a:spcBef>
              <a:spcAft>
                <a:spcPts val="0"/>
              </a:spcAft>
              <a:buClrTx/>
              <a:buSzTx/>
              <a:tabLst/>
              <a:defRPr/>
            </a:pPr>
            <a:endParaRPr kumimoji="0" lang="en-US" sz="2000" b="0" i="0" u="none" strike="noStrike" kern="1200" cap="none" spc="0" normalizeH="0" baseline="0" noProof="0" dirty="0">
              <a:ln>
                <a:noFill/>
              </a:ln>
              <a:solidFill>
                <a:srgbClr val="2D637F"/>
              </a:solidFill>
              <a:effectLst/>
              <a:uLnTx/>
              <a:uFillTx/>
              <a:latin typeface="Lucida Grande"/>
              <a:ea typeface="+mn-ea"/>
              <a:cs typeface="Lucida Grande"/>
            </a:endParaRPr>
          </a:p>
          <a:p>
            <a:pPr marL="457200" marR="0" lvl="0" indent="-457200" algn="l" defTabSz="457200" rtl="0" eaLnBrk="1" fontAlgn="auto" latinLnBrk="0" hangingPunct="1">
              <a:lnSpc>
                <a:spcPct val="100000"/>
              </a:lnSpc>
              <a:spcBef>
                <a:spcPct val="20000"/>
              </a:spcBef>
              <a:spcAft>
                <a:spcPts val="0"/>
              </a:spcAft>
              <a:buClrTx/>
              <a:buSzTx/>
              <a:buFont typeface="+mj-lt"/>
              <a:buAutoNum type="arabicPeriod"/>
              <a:tabLst/>
              <a:defRPr/>
            </a:pPr>
            <a:r>
              <a:rPr kumimoji="0" lang="en-GB" sz="2000" b="1" i="0" u="none" strike="noStrike" kern="1200" cap="none" spc="0" normalizeH="0" baseline="0" noProof="0" dirty="0">
                <a:ln>
                  <a:noFill/>
                </a:ln>
                <a:solidFill>
                  <a:srgbClr val="2D637F"/>
                </a:solidFill>
                <a:effectLst/>
                <a:uLnTx/>
                <a:uFillTx/>
                <a:latin typeface="Lucida Grande"/>
                <a:ea typeface="+mn-ea"/>
                <a:cs typeface="Lucida Grande"/>
              </a:rPr>
              <a:t>Extreme grief</a:t>
            </a:r>
            <a:r>
              <a:rPr kumimoji="0" lang="en-GB" sz="2000" b="0" i="0" u="none" strike="noStrike" kern="1200" cap="none" spc="0" normalizeH="0" baseline="0" noProof="0" dirty="0">
                <a:ln>
                  <a:noFill/>
                </a:ln>
                <a:solidFill>
                  <a:srgbClr val="2D637F"/>
                </a:solidFill>
                <a:effectLst/>
                <a:uLnTx/>
                <a:uFillTx/>
                <a:latin typeface="Lucida Grande"/>
                <a:ea typeface="+mn-ea"/>
                <a:cs typeface="Lucida Grande"/>
              </a:rPr>
              <a:t>: when the situation is so problematic,  so difficult that the grief cannot be resolved. This is the case of The Ulysses Syndrome. </a:t>
            </a:r>
            <a:endParaRPr kumimoji="0" lang="en-US" sz="2000" b="0" i="0" u="none" strike="noStrike" kern="1200" cap="none" spc="0" normalizeH="0" baseline="0" noProof="0" dirty="0">
              <a:ln>
                <a:noFill/>
              </a:ln>
              <a:solidFill>
                <a:srgbClr val="2D637F"/>
              </a:solidFill>
              <a:effectLst/>
              <a:uLnTx/>
              <a:uFillTx/>
              <a:latin typeface="Lucida Grande"/>
              <a:ea typeface="+mn-ea"/>
              <a:cs typeface="Lucida Grande"/>
            </a:endParaRPr>
          </a:p>
        </p:txBody>
      </p:sp>
    </p:spTree>
    <p:extLst>
      <p:ext uri="{BB962C8B-B14F-4D97-AF65-F5344CB8AC3E}">
        <p14:creationId xmlns:p14="http://schemas.microsoft.com/office/powerpoint/2010/main" xmlns="" val="1276399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424017" y="307009"/>
            <a:ext cx="1655366" cy="46150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531360" y="338624"/>
            <a:ext cx="1691640" cy="430530"/>
          </a:xfrm>
          <a:prstGeom prst="rect">
            <a:avLst/>
          </a:prstGeom>
        </p:spPr>
      </p:pic>
      <p:sp>
        <p:nvSpPr>
          <p:cNvPr id="11" name="Title 1"/>
          <p:cNvSpPr txBox="1">
            <a:spLocks/>
          </p:cNvSpPr>
          <p:nvPr/>
        </p:nvSpPr>
        <p:spPr>
          <a:xfrm>
            <a:off x="0" y="768518"/>
            <a:ext cx="7766050" cy="1150353"/>
          </a:xfrm>
          <a:prstGeom prst="rect">
            <a:avLst/>
          </a:prstGeom>
        </p:spPr>
        <p:txBody>
          <a:bodyPr vert="horz" lIns="91440" tIns="45720" rIns="91440" bIns="45720" rtlCol="0" anchor="ctr">
            <a:normAutofit fontScale="97500"/>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US" sz="2000" b="1" dirty="0">
                <a:solidFill>
                  <a:srgbClr val="C28220"/>
                </a:solidFill>
                <a:latin typeface="Georgia"/>
                <a:ea typeface="+mj-ea"/>
                <a:cs typeface="Georgia"/>
              </a:rPr>
              <a:t>Seven </a:t>
            </a:r>
            <a:r>
              <a:rPr kumimoji="0" lang="en-US" sz="2000" b="1" i="0" u="none" strike="noStrike" kern="1200" cap="none" spc="0" normalizeH="0" baseline="0" noProof="0" dirty="0">
                <a:ln>
                  <a:noFill/>
                </a:ln>
                <a:solidFill>
                  <a:srgbClr val="C28220"/>
                </a:solidFill>
                <a:effectLst/>
                <a:uLnTx/>
                <a:uFillTx/>
                <a:latin typeface="Georgia"/>
                <a:ea typeface="+mj-ea"/>
                <a:cs typeface="Georgia"/>
              </a:rPr>
              <a:t>Griefs of Migration, All Extreme</a:t>
            </a:r>
          </a:p>
        </p:txBody>
      </p:sp>
      <p:sp>
        <p:nvSpPr>
          <p:cNvPr id="12" name="Content Placeholder 2"/>
          <p:cNvSpPr txBox="1">
            <a:spLocks/>
          </p:cNvSpPr>
          <p:nvPr/>
        </p:nvSpPr>
        <p:spPr>
          <a:xfrm>
            <a:off x="482600" y="2021954"/>
            <a:ext cx="7740650" cy="2064669"/>
          </a:xfrm>
          <a:prstGeom prst="rect">
            <a:avLst/>
          </a:prstGeom>
        </p:spPr>
        <p:txBody>
          <a:bodyPr vert="horz" lIns="91440" tIns="45720" rIns="91440" bIns="45720" rtlCol="0">
            <a:noAutofit/>
          </a:bodyPr>
          <a:lstStyle/>
          <a:p>
            <a:pPr marL="457200" marR="0" lvl="0" indent="-457200" algn="l" defTabSz="457200" rtl="0" eaLnBrk="1" fontAlgn="auto" latinLnBrk="0" hangingPunct="1">
              <a:lnSpc>
                <a:spcPct val="100000"/>
              </a:lnSpc>
              <a:spcBef>
                <a:spcPct val="20000"/>
              </a:spcBef>
              <a:spcAft>
                <a:spcPts val="0"/>
              </a:spcAft>
              <a:buClrTx/>
              <a:buSzTx/>
              <a:buFont typeface="+mj-lt"/>
              <a:buAutoNum type="arabicPeriod"/>
              <a:tabLst/>
              <a:defRPr/>
            </a:pPr>
            <a:endParaRPr kumimoji="0" lang="en-US" sz="2000" b="0" i="0" u="none" strike="noStrike" kern="1200" cap="none" spc="0" normalizeH="0" baseline="0" noProof="0" dirty="0">
              <a:ln>
                <a:noFill/>
              </a:ln>
              <a:solidFill>
                <a:srgbClr val="2D637F"/>
              </a:solidFill>
              <a:effectLst/>
              <a:uLnTx/>
              <a:uFillTx/>
              <a:latin typeface="Lucida Grande"/>
              <a:ea typeface="+mn-ea"/>
              <a:cs typeface="Lucida Grande"/>
            </a:endParaRPr>
          </a:p>
        </p:txBody>
      </p:sp>
      <p:sp>
        <p:nvSpPr>
          <p:cNvPr id="6" name="Content Placeholder 2"/>
          <p:cNvSpPr txBox="1">
            <a:spLocks/>
          </p:cNvSpPr>
          <p:nvPr/>
        </p:nvSpPr>
        <p:spPr>
          <a:xfrm>
            <a:off x="900066" y="1553453"/>
            <a:ext cx="8075941" cy="4364462"/>
          </a:xfrm>
          <a:prstGeom prst="rect">
            <a:avLst/>
          </a:prstGeom>
        </p:spPr>
        <p:txBody>
          <a:bodyPr vert="horz" lIns="91440" tIns="45720" rIns="91440" bIns="45720" rtlCol="0">
            <a:normAutofit fontScale="70000" lnSpcReduction="20000"/>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GB" sz="3200" b="0" i="0" u="none" strike="noStrike" kern="1200" cap="none" spc="0" normalizeH="0" baseline="0" noProof="0" dirty="0" smtClean="0">
                <a:ln>
                  <a:noFill/>
                </a:ln>
                <a:solidFill>
                  <a:srgbClr val="2D637F"/>
                </a:solidFill>
                <a:effectLst/>
                <a:uLnTx/>
                <a:uFillTx/>
                <a:latin typeface="Lucida Grande"/>
                <a:ea typeface="+mn-ea"/>
                <a:cs typeface="Lucida Grande"/>
              </a:rPr>
              <a:t>1. L</a:t>
            </a:r>
            <a:r>
              <a:rPr kumimoji="0" lang="en-GB" sz="3200" b="0" i="0" u="none" strike="noStrike" kern="1200" cap="none" spc="0" normalizeH="0" noProof="0" dirty="0" smtClean="0">
                <a:ln>
                  <a:noFill/>
                </a:ln>
                <a:solidFill>
                  <a:srgbClr val="2D637F"/>
                </a:solidFill>
                <a:effectLst/>
                <a:uLnTx/>
                <a:uFillTx/>
                <a:latin typeface="Lucida Grande"/>
                <a:ea typeface="+mn-ea"/>
                <a:cs typeface="Lucida Grande"/>
              </a:rPr>
              <a:t>oss </a:t>
            </a:r>
            <a:r>
              <a:rPr kumimoji="0" lang="en-GB" sz="3200" b="0" i="0" u="none" strike="noStrike" kern="1200" cap="none" spc="0" normalizeH="0" noProof="0" dirty="0">
                <a:ln>
                  <a:noFill/>
                </a:ln>
                <a:solidFill>
                  <a:srgbClr val="2D637F"/>
                </a:solidFill>
                <a:effectLst/>
                <a:uLnTx/>
                <a:uFillTx/>
                <a:latin typeface="Lucida Grande"/>
                <a:ea typeface="+mn-ea"/>
                <a:cs typeface="Lucida Grande"/>
              </a:rPr>
              <a:t>of </a:t>
            </a:r>
            <a:r>
              <a:rPr kumimoji="0" lang="en-GB" sz="3200" b="0" i="0" u="none" strike="noStrike" kern="1200" cap="none" spc="0" normalizeH="0" baseline="0" noProof="0" dirty="0">
                <a:ln>
                  <a:noFill/>
                </a:ln>
                <a:solidFill>
                  <a:srgbClr val="2D637F"/>
                </a:solidFill>
                <a:effectLst/>
                <a:uLnTx/>
                <a:uFillTx/>
                <a:latin typeface="Lucida Grande"/>
                <a:ea typeface="+mn-ea"/>
                <a:cs typeface="Lucida Grande"/>
              </a:rPr>
              <a:t> family and loved ones</a:t>
            </a:r>
            <a:endParaRPr kumimoji="0" lang="en-US" sz="3200" b="0" i="0" u="none" strike="noStrike" kern="1200" cap="none" spc="0" normalizeH="0" baseline="0" noProof="0" dirty="0">
              <a:ln>
                <a:noFill/>
              </a:ln>
              <a:solidFill>
                <a:srgbClr val="2D637F"/>
              </a:solidFill>
              <a:effectLst/>
              <a:uLnTx/>
              <a:uFillTx/>
              <a:latin typeface="Lucida Grande"/>
              <a:ea typeface="+mn-ea"/>
              <a:cs typeface="Lucida Grande"/>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GB" sz="3200" b="0" i="0" u="none" strike="noStrike" kern="1200" cap="none" spc="0" normalizeH="0" baseline="0" noProof="0" dirty="0" smtClean="0">
                <a:ln>
                  <a:noFill/>
                </a:ln>
                <a:solidFill>
                  <a:srgbClr val="2D637F"/>
                </a:solidFill>
                <a:effectLst/>
                <a:uLnTx/>
                <a:uFillTx/>
                <a:latin typeface="Lucida Grande"/>
                <a:ea typeface="+mn-ea"/>
                <a:cs typeface="Lucida Grande"/>
              </a:rPr>
              <a:t>2. Loss </a:t>
            </a:r>
            <a:r>
              <a:rPr kumimoji="0" lang="en-GB" sz="3200" b="0" i="0" u="none" strike="noStrike" kern="1200" cap="none" spc="0" normalizeH="0" baseline="0" noProof="0" dirty="0">
                <a:ln>
                  <a:noFill/>
                </a:ln>
                <a:solidFill>
                  <a:srgbClr val="2D637F"/>
                </a:solidFill>
                <a:effectLst/>
                <a:uLnTx/>
                <a:uFillTx/>
                <a:latin typeface="Lucida Grande"/>
                <a:ea typeface="+mn-ea"/>
                <a:cs typeface="Lucida Grande"/>
              </a:rPr>
              <a:t>and change</a:t>
            </a:r>
            <a:r>
              <a:rPr kumimoji="0" lang="en-GB" sz="3200" b="0" i="0" u="none" strike="noStrike" kern="1200" cap="none" spc="0" normalizeH="0" noProof="0" dirty="0">
                <a:ln>
                  <a:noFill/>
                </a:ln>
                <a:solidFill>
                  <a:srgbClr val="2D637F"/>
                </a:solidFill>
                <a:effectLst/>
                <a:uLnTx/>
                <a:uFillTx/>
                <a:latin typeface="Lucida Grande"/>
                <a:ea typeface="+mn-ea"/>
                <a:cs typeface="Lucida Grande"/>
              </a:rPr>
              <a:t> of</a:t>
            </a:r>
            <a:r>
              <a:rPr kumimoji="0" lang="en-GB" sz="3200" b="0" i="0" u="none" strike="noStrike" kern="1200" cap="none" spc="0" normalizeH="0" baseline="0" noProof="0" dirty="0">
                <a:ln>
                  <a:noFill/>
                </a:ln>
                <a:solidFill>
                  <a:srgbClr val="2D637F"/>
                </a:solidFill>
                <a:effectLst/>
                <a:uLnTx/>
                <a:uFillTx/>
                <a:latin typeface="Lucida Grande"/>
                <a:ea typeface="+mn-ea"/>
                <a:cs typeface="Lucida Grande"/>
              </a:rPr>
              <a:t> language</a:t>
            </a:r>
            <a:endParaRPr lang="en-GB" sz="3200" dirty="0">
              <a:solidFill>
                <a:srgbClr val="2D637F"/>
              </a:solidFill>
              <a:latin typeface="Lucida Grande"/>
              <a:cs typeface="Lucida Grande"/>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GB" sz="3200" b="0" i="0" u="none" strike="noStrike" kern="1200" cap="none" spc="0" normalizeH="0" baseline="0" noProof="0" dirty="0">
                <a:ln>
                  <a:noFill/>
                </a:ln>
                <a:solidFill>
                  <a:srgbClr val="2D637F"/>
                </a:solidFill>
                <a:effectLst/>
                <a:uLnTx/>
                <a:uFillTx/>
                <a:latin typeface="Lucida Grande"/>
                <a:ea typeface="+mn-ea"/>
                <a:cs typeface="Lucida Grande"/>
              </a:rPr>
              <a:t>3. </a:t>
            </a:r>
            <a:r>
              <a:rPr lang="en-GB" sz="3200" dirty="0" smtClean="0">
                <a:solidFill>
                  <a:srgbClr val="2D637F"/>
                </a:solidFill>
                <a:latin typeface="Lucida Grande"/>
                <a:cs typeface="Lucida Grande"/>
              </a:rPr>
              <a:t>L</a:t>
            </a:r>
            <a:r>
              <a:rPr kumimoji="0" lang="en-GB" sz="3200" b="0" i="0" u="none" strike="noStrike" kern="1200" cap="none" spc="0" normalizeH="0" noProof="0" dirty="0" err="1" smtClean="0">
                <a:ln>
                  <a:noFill/>
                </a:ln>
                <a:solidFill>
                  <a:srgbClr val="2D637F"/>
                </a:solidFill>
                <a:effectLst/>
                <a:uLnTx/>
                <a:uFillTx/>
                <a:latin typeface="Lucida Grande"/>
                <a:ea typeface="+mn-ea"/>
                <a:cs typeface="Lucida Grande"/>
              </a:rPr>
              <a:t>oss</a:t>
            </a:r>
            <a:r>
              <a:rPr kumimoji="0" lang="en-GB" sz="3200" b="0" i="0" u="none" strike="noStrike" kern="1200" cap="none" spc="0" normalizeH="0" noProof="0" dirty="0" smtClean="0">
                <a:ln>
                  <a:noFill/>
                </a:ln>
                <a:solidFill>
                  <a:srgbClr val="2D637F"/>
                </a:solidFill>
                <a:effectLst/>
                <a:uLnTx/>
                <a:uFillTx/>
                <a:latin typeface="Lucida Grande"/>
                <a:ea typeface="+mn-ea"/>
                <a:cs typeface="Lucida Grande"/>
              </a:rPr>
              <a:t> </a:t>
            </a:r>
            <a:r>
              <a:rPr kumimoji="0" lang="en-GB" sz="3200" b="0" i="0" u="none" strike="noStrike" kern="1200" cap="none" spc="0" normalizeH="0" noProof="0" dirty="0">
                <a:ln>
                  <a:noFill/>
                </a:ln>
                <a:solidFill>
                  <a:srgbClr val="2D637F"/>
                </a:solidFill>
                <a:effectLst/>
                <a:uLnTx/>
                <a:uFillTx/>
                <a:latin typeface="Lucida Grande"/>
                <a:ea typeface="+mn-ea"/>
                <a:cs typeface="Lucida Grande"/>
              </a:rPr>
              <a:t>of </a:t>
            </a:r>
            <a:r>
              <a:rPr kumimoji="0" lang="en-GB" sz="3200" b="0" i="0" u="none" strike="noStrike" kern="1200" cap="none" spc="0" normalizeH="0" baseline="0" noProof="0" dirty="0">
                <a:ln>
                  <a:noFill/>
                </a:ln>
                <a:solidFill>
                  <a:srgbClr val="2D637F"/>
                </a:solidFill>
                <a:effectLst/>
                <a:uLnTx/>
                <a:uFillTx/>
                <a:latin typeface="Lucida Grande"/>
                <a:ea typeface="+mn-ea"/>
                <a:cs typeface="Lucida Grande"/>
              </a:rPr>
              <a:t>culture: customs, sense of time, religion, values etc.</a:t>
            </a:r>
            <a:endParaRPr kumimoji="0" lang="en-US" sz="3200" b="0" i="0" u="none" strike="noStrike" kern="1200" cap="none" spc="0" normalizeH="0" baseline="0" noProof="0" dirty="0">
              <a:ln>
                <a:noFill/>
              </a:ln>
              <a:solidFill>
                <a:srgbClr val="2D637F"/>
              </a:solidFill>
              <a:effectLst/>
              <a:uLnTx/>
              <a:uFillTx/>
              <a:latin typeface="Lucida Grande"/>
              <a:ea typeface="+mn-ea"/>
              <a:cs typeface="Lucida Grande"/>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GB" sz="3200" b="0" i="0" u="none" strike="noStrike" kern="1200" cap="none" spc="0" normalizeH="0" baseline="0" noProof="0" dirty="0">
                <a:ln>
                  <a:noFill/>
                </a:ln>
                <a:solidFill>
                  <a:srgbClr val="2D637F"/>
                </a:solidFill>
                <a:effectLst/>
                <a:uLnTx/>
                <a:uFillTx/>
                <a:latin typeface="Lucida Grande"/>
                <a:ea typeface="+mn-ea"/>
                <a:cs typeface="Lucida Grande"/>
              </a:rPr>
              <a:t>4. </a:t>
            </a:r>
            <a:r>
              <a:rPr lang="en-GB" sz="3200" dirty="0" smtClean="0">
                <a:solidFill>
                  <a:srgbClr val="2D637F"/>
                </a:solidFill>
                <a:latin typeface="Lucida Grande"/>
                <a:cs typeface="Lucida Grande"/>
              </a:rPr>
              <a:t>L</a:t>
            </a:r>
            <a:r>
              <a:rPr kumimoji="0" lang="en-GB" sz="3200" b="0" i="0" u="none" strike="noStrike" kern="1200" cap="none" spc="0" normalizeH="0" baseline="0" noProof="0" dirty="0" err="1" smtClean="0">
                <a:ln>
                  <a:noFill/>
                </a:ln>
                <a:solidFill>
                  <a:srgbClr val="2D637F"/>
                </a:solidFill>
                <a:effectLst/>
                <a:uLnTx/>
                <a:uFillTx/>
                <a:latin typeface="Lucida Grande"/>
                <a:ea typeface="+mn-ea"/>
                <a:cs typeface="Lucida Grande"/>
              </a:rPr>
              <a:t>oss</a:t>
            </a:r>
            <a:r>
              <a:rPr kumimoji="0" lang="en-GB" sz="3200" b="0" i="0" u="none" strike="noStrike" kern="1200" cap="none" spc="0" normalizeH="0" baseline="0" noProof="0" dirty="0" smtClean="0">
                <a:ln>
                  <a:noFill/>
                </a:ln>
                <a:solidFill>
                  <a:srgbClr val="2D637F"/>
                </a:solidFill>
                <a:effectLst/>
                <a:uLnTx/>
                <a:uFillTx/>
                <a:latin typeface="Lucida Grande"/>
                <a:ea typeface="+mn-ea"/>
                <a:cs typeface="Lucida Grande"/>
              </a:rPr>
              <a:t> </a:t>
            </a:r>
            <a:r>
              <a:rPr kumimoji="0" lang="en-GB" sz="3200" b="0" i="0" u="none" strike="noStrike" kern="1200" cap="none" spc="0" normalizeH="0" baseline="0" noProof="0" dirty="0">
                <a:ln>
                  <a:noFill/>
                </a:ln>
                <a:solidFill>
                  <a:srgbClr val="2D637F"/>
                </a:solidFill>
                <a:effectLst/>
                <a:uLnTx/>
                <a:uFillTx/>
                <a:latin typeface="Lucida Grande"/>
                <a:ea typeface="+mn-ea"/>
                <a:cs typeface="Lucida Grande"/>
              </a:rPr>
              <a:t>of homeland: landscape, the light, the temperature, the colours, smells, humidity </a:t>
            </a:r>
            <a:endParaRPr kumimoji="0" lang="en-US" sz="3200" b="0" i="0" u="none" strike="noStrike" kern="1200" cap="none" spc="0" normalizeH="0" baseline="0" noProof="0" dirty="0">
              <a:ln>
                <a:noFill/>
              </a:ln>
              <a:solidFill>
                <a:srgbClr val="2D637F"/>
              </a:solidFill>
              <a:effectLst/>
              <a:uLnTx/>
              <a:uFillTx/>
              <a:latin typeface="Lucida Grande"/>
              <a:ea typeface="+mn-ea"/>
              <a:cs typeface="Lucida Grande"/>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GB" sz="3200" b="0" i="0" u="none" strike="noStrike" kern="1200" cap="none" spc="0" normalizeH="0" baseline="0" noProof="0" dirty="0">
                <a:ln>
                  <a:noFill/>
                </a:ln>
                <a:solidFill>
                  <a:srgbClr val="2D637F"/>
                </a:solidFill>
                <a:effectLst/>
                <a:uLnTx/>
                <a:uFillTx/>
                <a:latin typeface="Lucida Grande"/>
                <a:ea typeface="+mn-ea"/>
                <a:cs typeface="Lucida Grande"/>
              </a:rPr>
              <a:t>5. </a:t>
            </a:r>
            <a:r>
              <a:rPr lang="en-GB" sz="3200" dirty="0" smtClean="0">
                <a:solidFill>
                  <a:srgbClr val="2D637F"/>
                </a:solidFill>
                <a:latin typeface="Lucida Grande"/>
                <a:cs typeface="Lucida Grande"/>
              </a:rPr>
              <a:t>L</a:t>
            </a:r>
            <a:r>
              <a:rPr kumimoji="0" lang="en-GB" sz="3200" b="0" i="0" u="none" strike="noStrike" kern="1200" cap="none" spc="0" normalizeH="0" baseline="0" noProof="0" dirty="0" err="1" smtClean="0">
                <a:ln>
                  <a:noFill/>
                </a:ln>
                <a:solidFill>
                  <a:srgbClr val="2D637F"/>
                </a:solidFill>
                <a:effectLst/>
                <a:uLnTx/>
                <a:uFillTx/>
                <a:latin typeface="Lucida Grande"/>
                <a:ea typeface="+mn-ea"/>
                <a:cs typeface="Lucida Grande"/>
              </a:rPr>
              <a:t>oss</a:t>
            </a:r>
            <a:r>
              <a:rPr kumimoji="0" lang="en-GB" sz="3200" b="0" i="0" u="none" strike="noStrike" kern="1200" cap="none" spc="0" normalizeH="0" baseline="0" noProof="0" dirty="0" smtClean="0">
                <a:ln>
                  <a:noFill/>
                </a:ln>
                <a:solidFill>
                  <a:srgbClr val="2D637F"/>
                </a:solidFill>
                <a:effectLst/>
                <a:uLnTx/>
                <a:uFillTx/>
                <a:latin typeface="Lucida Grande"/>
                <a:ea typeface="+mn-ea"/>
                <a:cs typeface="Lucida Grande"/>
              </a:rPr>
              <a:t> </a:t>
            </a:r>
            <a:r>
              <a:rPr kumimoji="0" lang="en-GB" sz="3200" b="0" i="0" u="none" strike="noStrike" kern="1200" cap="none" spc="0" normalizeH="0" baseline="0" noProof="0" dirty="0">
                <a:ln>
                  <a:noFill/>
                </a:ln>
                <a:solidFill>
                  <a:srgbClr val="2D637F"/>
                </a:solidFill>
                <a:effectLst/>
                <a:uLnTx/>
                <a:uFillTx/>
                <a:latin typeface="Lucida Grande"/>
                <a:ea typeface="+mn-ea"/>
                <a:cs typeface="Lucida Grande"/>
              </a:rPr>
              <a:t>of social status:  legality, working conditions, housing, etc..</a:t>
            </a:r>
            <a:endParaRPr kumimoji="0" lang="en-US" sz="3200" b="0" i="0" u="none" strike="noStrike" kern="1200" cap="none" spc="0" normalizeH="0" baseline="0" noProof="0" dirty="0">
              <a:ln>
                <a:noFill/>
              </a:ln>
              <a:solidFill>
                <a:srgbClr val="2D637F"/>
              </a:solidFill>
              <a:effectLst/>
              <a:uLnTx/>
              <a:uFillTx/>
              <a:latin typeface="Lucida Grande"/>
              <a:ea typeface="+mn-ea"/>
              <a:cs typeface="Lucida Grande"/>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GB" sz="3200" b="0" i="0" u="none" strike="noStrike" kern="1200" cap="none" spc="0" normalizeH="0" baseline="0" noProof="0" dirty="0">
                <a:ln>
                  <a:noFill/>
                </a:ln>
                <a:solidFill>
                  <a:srgbClr val="2D637F"/>
                </a:solidFill>
                <a:effectLst/>
                <a:uLnTx/>
                <a:uFillTx/>
                <a:latin typeface="Lucida Grande"/>
                <a:ea typeface="+mn-ea"/>
                <a:cs typeface="Lucida Grande"/>
              </a:rPr>
              <a:t>6. </a:t>
            </a:r>
            <a:r>
              <a:rPr lang="en-GB" sz="3200" dirty="0" smtClean="0">
                <a:solidFill>
                  <a:srgbClr val="2D637F"/>
                </a:solidFill>
                <a:latin typeface="Lucida Grande"/>
                <a:cs typeface="Lucida Grande"/>
              </a:rPr>
              <a:t>R</a:t>
            </a:r>
            <a:r>
              <a:rPr kumimoji="0" lang="en-GB" sz="3200" b="0" i="0" u="none" strike="noStrike" kern="1200" cap="none" spc="0" normalizeH="0" baseline="0" noProof="0" dirty="0" err="1" smtClean="0">
                <a:ln>
                  <a:noFill/>
                </a:ln>
                <a:solidFill>
                  <a:srgbClr val="2D637F"/>
                </a:solidFill>
                <a:effectLst/>
                <a:uLnTx/>
                <a:uFillTx/>
                <a:latin typeface="Lucida Grande"/>
                <a:ea typeface="+mn-ea"/>
                <a:cs typeface="Lucida Grande"/>
              </a:rPr>
              <a:t>elationship</a:t>
            </a:r>
            <a:r>
              <a:rPr kumimoji="0" lang="en-GB" sz="3200" b="0" i="0" u="none" strike="noStrike" kern="1200" cap="none" spc="0" normalizeH="0" baseline="0" noProof="0" dirty="0" smtClean="0">
                <a:ln>
                  <a:noFill/>
                </a:ln>
                <a:solidFill>
                  <a:srgbClr val="2D637F"/>
                </a:solidFill>
                <a:effectLst/>
                <a:uLnTx/>
                <a:uFillTx/>
                <a:latin typeface="Lucida Grande"/>
                <a:ea typeface="+mn-ea"/>
                <a:cs typeface="Lucida Grande"/>
              </a:rPr>
              <a:t> </a:t>
            </a:r>
            <a:r>
              <a:rPr kumimoji="0" lang="en-GB" sz="3200" b="0" i="0" u="none" strike="noStrike" kern="1200" cap="none" spc="0" normalizeH="0" baseline="0" noProof="0" dirty="0">
                <a:ln>
                  <a:noFill/>
                </a:ln>
                <a:solidFill>
                  <a:srgbClr val="2D637F"/>
                </a:solidFill>
                <a:effectLst/>
                <a:uLnTx/>
                <a:uFillTx/>
                <a:latin typeface="Lucida Grande"/>
                <a:ea typeface="+mn-ea"/>
                <a:cs typeface="Lucida Grande"/>
              </a:rPr>
              <a:t>to the peer group: prejudices, xenophobia, racism.</a:t>
            </a:r>
            <a:endParaRPr kumimoji="0" lang="en-US" sz="3200" b="0" i="0" u="none" strike="noStrike" kern="1200" cap="none" spc="0" normalizeH="0" baseline="0" noProof="0" dirty="0">
              <a:ln>
                <a:noFill/>
              </a:ln>
              <a:solidFill>
                <a:srgbClr val="2D637F"/>
              </a:solidFill>
              <a:effectLst/>
              <a:uLnTx/>
              <a:uFillTx/>
              <a:latin typeface="Lucida Grande"/>
              <a:ea typeface="+mn-ea"/>
              <a:cs typeface="Lucida Grande"/>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GB" sz="3200" b="0" i="0" u="none" strike="noStrike" kern="1200" cap="none" spc="0" normalizeH="0" baseline="0" noProof="0" dirty="0">
                <a:ln>
                  <a:noFill/>
                </a:ln>
                <a:solidFill>
                  <a:srgbClr val="2D637F"/>
                </a:solidFill>
                <a:effectLst/>
                <a:uLnTx/>
                <a:uFillTx/>
                <a:latin typeface="Lucida Grande"/>
                <a:ea typeface="+mn-ea"/>
                <a:cs typeface="Lucida Grande"/>
              </a:rPr>
              <a:t>7. </a:t>
            </a:r>
            <a:r>
              <a:rPr lang="en-GB" sz="3200" dirty="0" smtClean="0">
                <a:solidFill>
                  <a:srgbClr val="2D637F"/>
                </a:solidFill>
                <a:latin typeface="Lucida Grande"/>
                <a:cs typeface="Lucida Grande"/>
              </a:rPr>
              <a:t>R</a:t>
            </a:r>
            <a:r>
              <a:rPr kumimoji="0" lang="en-GB" sz="3200" b="0" i="0" u="none" strike="noStrike" kern="1200" cap="none" spc="0" normalizeH="0" baseline="0" noProof="0" dirty="0" err="1" smtClean="0">
                <a:ln>
                  <a:noFill/>
                </a:ln>
                <a:solidFill>
                  <a:srgbClr val="2D637F"/>
                </a:solidFill>
                <a:effectLst/>
                <a:uLnTx/>
                <a:uFillTx/>
                <a:latin typeface="Lucida Grande"/>
                <a:ea typeface="+mn-ea"/>
                <a:cs typeface="Lucida Grande"/>
              </a:rPr>
              <a:t>isks</a:t>
            </a:r>
            <a:r>
              <a:rPr kumimoji="0" lang="en-GB" sz="3200" b="0" i="0" u="none" strike="noStrike" kern="1200" cap="none" spc="0" normalizeH="0" baseline="0" noProof="0" dirty="0" smtClean="0">
                <a:ln>
                  <a:noFill/>
                </a:ln>
                <a:solidFill>
                  <a:srgbClr val="2D637F"/>
                </a:solidFill>
                <a:effectLst/>
                <a:uLnTx/>
                <a:uFillTx/>
                <a:latin typeface="Lucida Grande"/>
                <a:ea typeface="+mn-ea"/>
                <a:cs typeface="Lucida Grande"/>
              </a:rPr>
              <a:t> </a:t>
            </a:r>
            <a:r>
              <a:rPr kumimoji="0" lang="en-GB" sz="3200" b="0" i="0" u="none" strike="noStrike" kern="1200" cap="none" spc="0" normalizeH="0" baseline="0" noProof="0" dirty="0">
                <a:ln>
                  <a:noFill/>
                </a:ln>
                <a:solidFill>
                  <a:srgbClr val="2D637F"/>
                </a:solidFill>
                <a:effectLst/>
                <a:uLnTx/>
                <a:uFillTx/>
                <a:latin typeface="Lucida Grande"/>
                <a:ea typeface="+mn-ea"/>
                <a:cs typeface="Lucida Grande"/>
              </a:rPr>
              <a:t>in physical integrity: dangers in the migratory journey, dangerous jobs (accidents, professional illness, etc), changes in diet, etc.</a:t>
            </a:r>
            <a:endParaRPr kumimoji="0" lang="en-US" sz="3200" b="0" i="0" u="none" strike="noStrike" kern="1200" cap="none" spc="0" normalizeH="0" baseline="0" noProof="0" dirty="0">
              <a:ln>
                <a:noFill/>
              </a:ln>
              <a:solidFill>
                <a:srgbClr val="2D637F"/>
              </a:solidFill>
              <a:effectLst/>
              <a:uLnTx/>
              <a:uFillTx/>
              <a:latin typeface="Lucida Grande"/>
              <a:ea typeface="+mn-ea"/>
              <a:cs typeface="Lucida Grande"/>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2200" b="0" i="0" u="none" strike="noStrike" kern="1200" cap="none" spc="0" normalizeH="0" baseline="0" noProof="0" dirty="0">
              <a:ln>
                <a:noFill/>
              </a:ln>
              <a:solidFill>
                <a:srgbClr val="2D637F"/>
              </a:solidFill>
              <a:effectLst/>
              <a:uLnTx/>
              <a:uFillTx/>
              <a:latin typeface="Lucida Grande"/>
              <a:ea typeface="+mn-ea"/>
              <a:cs typeface="Lucida Grande"/>
            </a:endParaRPr>
          </a:p>
        </p:txBody>
      </p:sp>
    </p:spTree>
    <p:extLst>
      <p:ext uri="{BB962C8B-B14F-4D97-AF65-F5344CB8AC3E}">
        <p14:creationId xmlns:p14="http://schemas.microsoft.com/office/powerpoint/2010/main" xmlns="" val="1276399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424017" y="307009"/>
            <a:ext cx="1655366" cy="46150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531360" y="338624"/>
            <a:ext cx="1691640" cy="430530"/>
          </a:xfrm>
          <a:prstGeom prst="rect">
            <a:avLst/>
          </a:prstGeom>
        </p:spPr>
      </p:pic>
      <p:sp>
        <p:nvSpPr>
          <p:cNvPr id="9" name="TextBox 8"/>
          <p:cNvSpPr txBox="1"/>
          <p:nvPr/>
        </p:nvSpPr>
        <p:spPr>
          <a:xfrm>
            <a:off x="906434" y="1272451"/>
            <a:ext cx="7514738" cy="461665"/>
          </a:xfrm>
          <a:prstGeom prst="rect">
            <a:avLst/>
          </a:prstGeom>
          <a:noFill/>
        </p:spPr>
        <p:txBody>
          <a:bodyPr wrap="square" rtlCol="0">
            <a:spAutoFit/>
          </a:bodyPr>
          <a:lstStyle/>
          <a:p>
            <a:r>
              <a:rPr lang="en-US" sz="2400" b="1">
                <a:solidFill>
                  <a:srgbClr val="E09E19"/>
                </a:solidFill>
              </a:rPr>
              <a:t>Area of anxiety-related disorders (confirmed in research):</a:t>
            </a:r>
          </a:p>
        </p:txBody>
      </p:sp>
      <p:sp>
        <p:nvSpPr>
          <p:cNvPr id="11" name="Content Placeholder 2"/>
          <p:cNvSpPr txBox="1">
            <a:spLocks/>
          </p:cNvSpPr>
          <p:nvPr/>
        </p:nvSpPr>
        <p:spPr>
          <a:xfrm>
            <a:off x="482600" y="2518947"/>
            <a:ext cx="7740650" cy="2064669"/>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lang="en-GB" sz="2200" dirty="0">
                <a:solidFill>
                  <a:srgbClr val="2D637F"/>
                </a:solidFill>
                <a:latin typeface="Lucida Grande"/>
                <a:cs typeface="Lucida Grande"/>
              </a:rPr>
              <a:t>T</a:t>
            </a:r>
            <a:r>
              <a:rPr kumimoji="0" lang="en-GB" sz="2200" b="0" i="0" u="none" strike="noStrike" kern="1200" cap="none" spc="0" normalizeH="0" baseline="0" noProof="0" dirty="0" err="1" smtClean="0">
                <a:ln>
                  <a:noFill/>
                </a:ln>
                <a:solidFill>
                  <a:srgbClr val="2D637F"/>
                </a:solidFill>
                <a:effectLst/>
                <a:uLnTx/>
                <a:uFillTx/>
                <a:latin typeface="Lucida Grande"/>
                <a:ea typeface="+mn-ea"/>
                <a:cs typeface="Lucida Grande"/>
              </a:rPr>
              <a:t>ension</a:t>
            </a:r>
            <a:r>
              <a:rPr kumimoji="0" lang="en-GB" sz="2200" b="0" i="0" u="none" strike="noStrike" kern="1200" cap="none" spc="0" normalizeH="0" baseline="0" noProof="0" dirty="0">
                <a:ln>
                  <a:noFill/>
                </a:ln>
                <a:solidFill>
                  <a:srgbClr val="2D637F"/>
                </a:solidFill>
                <a:effectLst/>
                <a:uLnTx/>
                <a:uFillTx/>
                <a:latin typeface="Lucida Grande"/>
                <a:ea typeface="+mn-ea"/>
                <a:cs typeface="Lucida Grande"/>
              </a:rPr>
              <a:t>, insomnia, recurrent and intrusive thoughts, irritability</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GB" sz="2200" b="0" i="0" u="none" strike="noStrike" kern="1200" cap="none" spc="0" normalizeH="0" baseline="0" noProof="0" dirty="0">
                <a:ln>
                  <a:noFill/>
                </a:ln>
                <a:solidFill>
                  <a:srgbClr val="2D637F"/>
                </a:solidFill>
                <a:effectLst/>
                <a:uLnTx/>
                <a:uFillTx/>
                <a:latin typeface="Lucida Grande"/>
                <a:ea typeface="+mn-ea"/>
                <a:cs typeface="Lucida Grande"/>
              </a:rPr>
              <a:t>Non-stop, persistent fear attached to many “non-rational” thoughts that the migrant herself can </a:t>
            </a:r>
            <a:r>
              <a:rPr kumimoji="0" lang="en-GB" sz="2200" b="0" i="0" u="none" strike="noStrike" kern="1200" cap="none" spc="0" normalizeH="0" baseline="0" noProof="0" dirty="0" err="1">
                <a:ln>
                  <a:noFill/>
                </a:ln>
                <a:solidFill>
                  <a:srgbClr val="2D637F"/>
                </a:solidFill>
                <a:effectLst/>
                <a:uLnTx/>
                <a:uFillTx/>
                <a:latin typeface="Lucida Grande"/>
                <a:ea typeface="+mn-ea"/>
                <a:cs typeface="Lucida Grande"/>
              </a:rPr>
              <a:t>cenzor</a:t>
            </a:r>
            <a:endParaRPr kumimoji="0" lang="en-US" sz="2200" b="0" i="0" u="none" strike="noStrike" kern="1200" cap="none" spc="0" normalizeH="0" baseline="0" noProof="0" dirty="0">
              <a:ln>
                <a:noFill/>
              </a:ln>
              <a:solidFill>
                <a:srgbClr val="2D637F"/>
              </a:solidFill>
              <a:effectLst/>
              <a:uLnTx/>
              <a:uFillTx/>
              <a:latin typeface="Lucida Grande"/>
              <a:ea typeface="+mn-ea"/>
              <a:cs typeface="Lucida Grande"/>
            </a:endParaRPr>
          </a:p>
        </p:txBody>
      </p:sp>
    </p:spTree>
    <p:extLst>
      <p:ext uri="{BB962C8B-B14F-4D97-AF65-F5344CB8AC3E}">
        <p14:creationId xmlns:p14="http://schemas.microsoft.com/office/powerpoint/2010/main" xmlns="" val="1276399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424017" y="307009"/>
            <a:ext cx="1655366" cy="46150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531360" y="338624"/>
            <a:ext cx="1691640" cy="430530"/>
          </a:xfrm>
          <a:prstGeom prst="rect">
            <a:avLst/>
          </a:prstGeom>
        </p:spPr>
      </p:pic>
      <p:sp>
        <p:nvSpPr>
          <p:cNvPr id="9" name="TextBox 8"/>
          <p:cNvSpPr txBox="1"/>
          <p:nvPr/>
        </p:nvSpPr>
        <p:spPr>
          <a:xfrm>
            <a:off x="758477" y="1294544"/>
            <a:ext cx="7320905" cy="461665"/>
          </a:xfrm>
          <a:prstGeom prst="rect">
            <a:avLst/>
          </a:prstGeom>
          <a:noFill/>
        </p:spPr>
        <p:txBody>
          <a:bodyPr wrap="square" rtlCol="0">
            <a:spAutoFit/>
          </a:bodyPr>
          <a:lstStyle/>
          <a:p>
            <a:r>
              <a:rPr lang="en-US" sz="2400" b="1">
                <a:solidFill>
                  <a:srgbClr val="E09E19"/>
                </a:solidFill>
              </a:rPr>
              <a:t>Area of somatoform disorders (confirmed in research):</a:t>
            </a:r>
          </a:p>
        </p:txBody>
      </p:sp>
      <p:sp>
        <p:nvSpPr>
          <p:cNvPr id="6" name="Content Placeholder 2"/>
          <p:cNvSpPr txBox="1">
            <a:spLocks/>
          </p:cNvSpPr>
          <p:nvPr/>
        </p:nvSpPr>
        <p:spPr>
          <a:xfrm>
            <a:off x="758478" y="2145244"/>
            <a:ext cx="8385522" cy="2712378"/>
          </a:xfrm>
          <a:prstGeom prst="rect">
            <a:avLst/>
          </a:prstGeom>
        </p:spPr>
        <p:txBody>
          <a:bodyPr vert="horz" lIns="91440" tIns="45720" rIns="91440" bIns="45720" rtlCol="0">
            <a:normAutofit lnSpcReduction="10000"/>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GB" sz="2200" b="0" i="0" u="none" strike="noStrike" kern="1200" cap="none" spc="0" normalizeH="0" baseline="0" noProof="0" dirty="0">
                <a:ln>
                  <a:noFill/>
                </a:ln>
                <a:solidFill>
                  <a:srgbClr val="2D637F"/>
                </a:solidFill>
                <a:effectLst/>
                <a:uLnTx/>
                <a:uFillTx/>
                <a:latin typeface="Lucida Grande"/>
                <a:ea typeface="+mn-ea"/>
                <a:cs typeface="Lucida Grande"/>
              </a:rPr>
              <a:t>above all migraines and fatigue</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GB" sz="2200" b="0" i="0" u="none" strike="noStrike" kern="1200" cap="none" spc="0" normalizeH="0" baseline="0" noProof="0" dirty="0" err="1">
                <a:ln>
                  <a:noFill/>
                </a:ln>
                <a:solidFill>
                  <a:srgbClr val="2D637F"/>
                </a:solidFill>
                <a:effectLst/>
                <a:uLnTx/>
                <a:uFillTx/>
                <a:latin typeface="Lucida Grande"/>
                <a:ea typeface="+mn-ea"/>
                <a:cs typeface="Lucida Grande"/>
              </a:rPr>
              <a:t>osteoartrithic</a:t>
            </a:r>
            <a:r>
              <a:rPr kumimoji="0" lang="en-GB" sz="2200" b="0" i="0" u="none" strike="noStrike" kern="1200" cap="none" spc="0" normalizeH="0" baseline="0" noProof="0" dirty="0">
                <a:ln>
                  <a:noFill/>
                </a:ln>
                <a:solidFill>
                  <a:srgbClr val="2D637F"/>
                </a:solidFill>
                <a:effectLst/>
                <a:uLnTx/>
                <a:uFillTx/>
                <a:latin typeface="Lucida Grande"/>
                <a:ea typeface="+mn-ea"/>
                <a:cs typeface="Lucida Grande"/>
              </a:rPr>
              <a:t>  complaints </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GB" sz="2200" b="0" i="0" u="none" strike="noStrike" kern="1200" cap="none" spc="0" normalizeH="0" baseline="0" noProof="0" dirty="0">
                <a:ln>
                  <a:noFill/>
                </a:ln>
                <a:solidFill>
                  <a:srgbClr val="2D637F"/>
                </a:solidFill>
                <a:effectLst/>
                <a:uLnTx/>
                <a:uFillTx/>
                <a:latin typeface="Lucida Grande"/>
                <a:ea typeface="+mn-ea"/>
                <a:cs typeface="Lucida Grande"/>
              </a:rPr>
              <a:t>severe digestive problems</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GB" sz="2200" b="0" i="0" u="none" strike="noStrike" kern="1200" cap="none" spc="0" normalizeH="0" baseline="0" noProof="0" dirty="0">
                <a:ln>
                  <a:noFill/>
                </a:ln>
                <a:solidFill>
                  <a:srgbClr val="2D637F"/>
                </a:solidFill>
                <a:effectLst/>
                <a:uLnTx/>
                <a:uFillTx/>
                <a:latin typeface="Lucida Grande"/>
                <a:ea typeface="+mn-ea"/>
                <a:cs typeface="Lucida Grande"/>
              </a:rPr>
              <a:t>cardiovascular symptoms (BP)</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GB" sz="2200" b="0" i="0" u="none" strike="noStrike" kern="1200" cap="none" spc="0" normalizeH="0" baseline="0" noProof="0" dirty="0" err="1">
                <a:ln>
                  <a:noFill/>
                </a:ln>
                <a:solidFill>
                  <a:srgbClr val="2D637F"/>
                </a:solidFill>
                <a:effectLst/>
                <a:uLnTx/>
                <a:uFillTx/>
                <a:latin typeface="Lucida Grande"/>
                <a:ea typeface="+mn-ea"/>
                <a:cs typeface="Lucida Grande"/>
              </a:rPr>
              <a:t>Fibromialgia</a:t>
            </a:r>
            <a:endParaRPr kumimoji="0" lang="en-GB" sz="2200" b="0" i="0" u="none" strike="noStrike" kern="1200" cap="none" spc="0" normalizeH="0" baseline="0" noProof="0" dirty="0">
              <a:ln>
                <a:noFill/>
              </a:ln>
              <a:solidFill>
                <a:srgbClr val="2D637F"/>
              </a:solidFill>
              <a:effectLst/>
              <a:uLnTx/>
              <a:uFillTx/>
              <a:latin typeface="Lucida Grande"/>
              <a:ea typeface="+mn-ea"/>
              <a:cs typeface="Lucida Grande"/>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GB" sz="2200" b="0" i="0" u="none" strike="noStrike" kern="1200" cap="none" spc="0" normalizeH="0" baseline="0" noProof="0" dirty="0">
                <a:ln>
                  <a:noFill/>
                </a:ln>
                <a:solidFill>
                  <a:srgbClr val="2D637F"/>
                </a:solidFill>
                <a:effectLst/>
                <a:uLnTx/>
                <a:uFillTx/>
                <a:latin typeface="Lucida Grande"/>
                <a:ea typeface="+mn-ea"/>
                <a:cs typeface="Lucida Grande"/>
              </a:rPr>
              <a:t>Chronic fatigue</a:t>
            </a:r>
            <a:r>
              <a:rPr kumimoji="0" lang="en-US" sz="2200" b="0" i="0" u="none" strike="noStrike" kern="1200" cap="none" spc="0" normalizeH="0" baseline="0" noProof="0" dirty="0">
                <a:ln>
                  <a:noFill/>
                </a:ln>
                <a:solidFill>
                  <a:srgbClr val="2D637F"/>
                </a:solidFill>
                <a:effectLst/>
                <a:uLnTx/>
                <a:uFillTx/>
                <a:latin typeface="Lucida Grande"/>
                <a:ea typeface="+mn-ea"/>
                <a:cs typeface="Lucida Grande"/>
              </a:rPr>
              <a:t/>
            </a:r>
            <a:br>
              <a:rPr kumimoji="0" lang="en-US" sz="2200" b="0" i="0" u="none" strike="noStrike" kern="1200" cap="none" spc="0" normalizeH="0" baseline="0" noProof="0" dirty="0">
                <a:ln>
                  <a:noFill/>
                </a:ln>
                <a:solidFill>
                  <a:srgbClr val="2D637F"/>
                </a:solidFill>
                <a:effectLst/>
                <a:uLnTx/>
                <a:uFillTx/>
                <a:latin typeface="Lucida Grande"/>
                <a:ea typeface="+mn-ea"/>
                <a:cs typeface="Lucida Grande"/>
              </a:rPr>
            </a:br>
            <a:endParaRPr kumimoji="0" lang="en-US" sz="2200" b="0" i="0" u="none" strike="noStrike" kern="1200" cap="none" spc="0" normalizeH="0" baseline="0" noProof="0" dirty="0">
              <a:ln>
                <a:noFill/>
              </a:ln>
              <a:solidFill>
                <a:srgbClr val="2D637F"/>
              </a:solidFill>
              <a:effectLst/>
              <a:uLnTx/>
              <a:uFillTx/>
              <a:latin typeface="Lucida Grande"/>
              <a:ea typeface="+mn-ea"/>
              <a:cs typeface="Lucida Grande"/>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2200" b="0" i="0" u="none" strike="noStrike" kern="1200" cap="none" spc="0" normalizeH="0" baseline="0" noProof="0" dirty="0">
              <a:ln>
                <a:noFill/>
              </a:ln>
              <a:solidFill>
                <a:srgbClr val="2D637F"/>
              </a:solidFill>
              <a:effectLst/>
              <a:uLnTx/>
              <a:uFillTx/>
              <a:latin typeface="Lucida Grande"/>
              <a:ea typeface="+mn-ea"/>
              <a:cs typeface="Lucida Grande"/>
            </a:endParaRPr>
          </a:p>
        </p:txBody>
      </p:sp>
    </p:spTree>
    <p:extLst>
      <p:ext uri="{BB962C8B-B14F-4D97-AF65-F5344CB8AC3E}">
        <p14:creationId xmlns:p14="http://schemas.microsoft.com/office/powerpoint/2010/main" xmlns="" val="1276399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424017" y="307009"/>
            <a:ext cx="1655366" cy="46150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531360" y="338624"/>
            <a:ext cx="1691640" cy="430530"/>
          </a:xfrm>
          <a:prstGeom prst="rect">
            <a:avLst/>
          </a:prstGeom>
        </p:spPr>
      </p:pic>
      <p:sp>
        <p:nvSpPr>
          <p:cNvPr id="9" name="TextBox 8"/>
          <p:cNvSpPr txBox="1"/>
          <p:nvPr/>
        </p:nvSpPr>
        <p:spPr>
          <a:xfrm>
            <a:off x="758478" y="832879"/>
            <a:ext cx="2903438" cy="461665"/>
          </a:xfrm>
          <a:prstGeom prst="rect">
            <a:avLst/>
          </a:prstGeom>
          <a:noFill/>
        </p:spPr>
        <p:txBody>
          <a:bodyPr wrap="square" rtlCol="0">
            <a:spAutoFit/>
          </a:bodyPr>
          <a:lstStyle/>
          <a:p>
            <a:r>
              <a:rPr lang="en-US" sz="2400" b="1">
                <a:solidFill>
                  <a:srgbClr val="E09E19"/>
                </a:solidFill>
              </a:rPr>
              <a:t>Cognitive symptoms</a:t>
            </a:r>
          </a:p>
        </p:txBody>
      </p:sp>
      <p:sp>
        <p:nvSpPr>
          <p:cNvPr id="6" name="Content Placeholder 2"/>
          <p:cNvSpPr txBox="1">
            <a:spLocks/>
          </p:cNvSpPr>
          <p:nvPr/>
        </p:nvSpPr>
        <p:spPr>
          <a:xfrm>
            <a:off x="758478" y="1491808"/>
            <a:ext cx="3205718" cy="3698696"/>
          </a:xfrm>
          <a:prstGeom prst="rect">
            <a:avLst/>
          </a:prstGeom>
        </p:spPr>
        <p:txBody>
          <a:bodyPr vert="horz" lIns="91440" tIns="45720" rIns="91440" bIns="45720" rtlCol="0">
            <a:normAutofit fontScale="85000" lnSpcReduction="20000"/>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lang="en-GB" sz="2200" noProof="0" dirty="0">
                <a:solidFill>
                  <a:srgbClr val="2D637F"/>
                </a:solidFill>
                <a:latin typeface="Lucida Grande"/>
                <a:cs typeface="Lucida Grande"/>
              </a:rPr>
              <a:t>C</a:t>
            </a:r>
            <a:r>
              <a:rPr kumimoji="0" lang="en-GB" sz="2200" b="0" i="0" u="none" strike="noStrike" kern="1200" cap="none" spc="0" normalizeH="0" baseline="0" noProof="0" dirty="0">
                <a:ln>
                  <a:noFill/>
                </a:ln>
                <a:solidFill>
                  <a:srgbClr val="2D637F"/>
                </a:solidFill>
                <a:effectLst/>
                <a:uLnTx/>
                <a:uFillTx/>
                <a:latin typeface="Lucida Grande"/>
                <a:ea typeface="+mn-ea"/>
                <a:cs typeface="Lucida Grande"/>
              </a:rPr>
              <a:t>onfusion</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lang="en-GB" sz="2200" dirty="0">
              <a:solidFill>
                <a:srgbClr val="2D637F"/>
              </a:solidFill>
              <a:latin typeface="Lucida Grande"/>
              <a:cs typeface="Lucida Grande"/>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GB" sz="2200" b="0" i="0" u="none" strike="noStrike" kern="1200" cap="none" spc="0" normalizeH="0" baseline="0" noProof="0" dirty="0" err="1">
                <a:ln>
                  <a:noFill/>
                </a:ln>
                <a:solidFill>
                  <a:srgbClr val="2D637F"/>
                </a:solidFill>
                <a:effectLst/>
                <a:uLnTx/>
                <a:uFillTx/>
                <a:latin typeface="Lucida Grande"/>
                <a:ea typeface="+mn-ea"/>
                <a:cs typeface="Lucida Grande"/>
              </a:rPr>
              <a:t>Temporal-spatial disorientation</a:t>
            </a:r>
            <a:endParaRPr kumimoji="0" lang="en-GB" sz="2200" b="0" i="0" u="none" strike="noStrike" kern="1200" cap="none" spc="0" normalizeH="0" baseline="0" noProof="0" dirty="0">
              <a:ln>
                <a:noFill/>
              </a:ln>
              <a:solidFill>
                <a:srgbClr val="2D637F"/>
              </a:solidFill>
              <a:effectLst/>
              <a:uLnTx/>
              <a:uFillTx/>
              <a:latin typeface="Lucida Grande"/>
              <a:ea typeface="+mn-ea"/>
              <a:cs typeface="Lucida Grande"/>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GB" sz="2200" b="0" i="0" u="none" strike="noStrike" kern="1200" cap="none" spc="0" normalizeH="0" baseline="0" noProof="0" dirty="0">
              <a:ln>
                <a:noFill/>
              </a:ln>
              <a:solidFill>
                <a:srgbClr val="2D637F"/>
              </a:solidFill>
              <a:effectLst/>
              <a:uLnTx/>
              <a:uFillTx/>
              <a:latin typeface="Lucida Grande"/>
              <a:ea typeface="+mn-ea"/>
              <a:cs typeface="Lucida Grande"/>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GB" sz="2200" b="0" i="0" u="none" strike="noStrike" kern="1200" cap="none" spc="0" normalizeH="0" baseline="0" noProof="0" dirty="0">
                <a:ln>
                  <a:noFill/>
                </a:ln>
                <a:solidFill>
                  <a:srgbClr val="2D637F"/>
                </a:solidFill>
                <a:effectLst/>
                <a:uLnTx/>
                <a:uFillTx/>
                <a:latin typeface="Lucida Grande"/>
                <a:ea typeface="+mn-ea"/>
                <a:cs typeface="Lucida Grande"/>
              </a:rPr>
              <a:t>Depersonalization</a:t>
            </a:r>
          </a:p>
          <a:p>
            <a:pPr marL="342900" marR="0" lvl="0" indent="-342900" algn="l" defTabSz="457200" rtl="0" eaLnBrk="1" fontAlgn="auto" latinLnBrk="0" hangingPunct="1">
              <a:lnSpc>
                <a:spcPct val="100000"/>
              </a:lnSpc>
              <a:spcBef>
                <a:spcPct val="20000"/>
              </a:spcBef>
              <a:spcAft>
                <a:spcPts val="0"/>
              </a:spcAft>
              <a:buClrTx/>
              <a:buSzTx/>
              <a:tabLst/>
              <a:defRPr/>
            </a:pPr>
            <a:r>
              <a:rPr kumimoji="0" lang="en-GB" sz="2200" b="0" i="0" u="none" strike="noStrike" kern="1200" cap="none" spc="0" normalizeH="0" baseline="0" noProof="0" dirty="0">
                <a:ln>
                  <a:noFill/>
                </a:ln>
                <a:solidFill>
                  <a:srgbClr val="2D637F"/>
                </a:solidFill>
                <a:effectLst/>
                <a:uLnTx/>
                <a:uFillTx/>
                <a:latin typeface="Lucida Grande"/>
                <a:ea typeface="+mn-ea"/>
                <a:cs typeface="Lucida Grande"/>
              </a:rPr>
              <a:t> </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GB" sz="2200" b="0" i="0" u="none" strike="noStrike" kern="1200" cap="none" spc="0" normalizeH="0" baseline="0" noProof="0" dirty="0">
                <a:ln>
                  <a:noFill/>
                </a:ln>
                <a:solidFill>
                  <a:srgbClr val="2D637F"/>
                </a:solidFill>
                <a:effectLst/>
                <a:uLnTx/>
                <a:uFillTx/>
                <a:latin typeface="Lucida Grande"/>
                <a:ea typeface="+mn-ea"/>
                <a:cs typeface="Lucida Grande"/>
              </a:rPr>
              <a:t>Derealization</a:t>
            </a:r>
          </a:p>
          <a:p>
            <a:pPr marL="342900" marR="0" lvl="0" indent="-342900" algn="l" defTabSz="457200" rtl="0" eaLnBrk="1" fontAlgn="auto" latinLnBrk="0" hangingPunct="1">
              <a:lnSpc>
                <a:spcPct val="100000"/>
              </a:lnSpc>
              <a:spcBef>
                <a:spcPct val="20000"/>
              </a:spcBef>
              <a:spcAft>
                <a:spcPts val="0"/>
              </a:spcAft>
              <a:buClrTx/>
              <a:buSzTx/>
              <a:tabLst/>
              <a:defRPr/>
            </a:pPr>
            <a:r>
              <a:rPr kumimoji="0" lang="en-GB" sz="2200" b="0" i="0" u="none" strike="noStrike" kern="1200" cap="none" spc="0" normalizeH="0" baseline="0" noProof="0" dirty="0">
                <a:ln>
                  <a:noFill/>
                </a:ln>
                <a:solidFill>
                  <a:srgbClr val="2D637F"/>
                </a:solidFill>
                <a:effectLst/>
                <a:uLnTx/>
                <a:uFillTx/>
                <a:latin typeface="Lucida Grande"/>
                <a:ea typeface="+mn-ea"/>
                <a:cs typeface="Lucida Grande"/>
              </a:rPr>
              <a:t> </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lang="en-GB" sz="2200" dirty="0" smtClean="0">
                <a:solidFill>
                  <a:srgbClr val="2D637F"/>
                </a:solidFill>
                <a:latin typeface="Lucida Grande"/>
                <a:cs typeface="Lucida Grande"/>
              </a:rPr>
              <a:t>C</a:t>
            </a:r>
            <a:r>
              <a:rPr kumimoji="0" lang="en-GB" sz="2200" b="0" i="0" u="none" strike="noStrike" kern="1200" cap="none" spc="0" normalizeH="0" baseline="0" noProof="0" dirty="0" err="1" smtClean="0">
                <a:ln>
                  <a:noFill/>
                </a:ln>
                <a:solidFill>
                  <a:srgbClr val="2D637F"/>
                </a:solidFill>
                <a:effectLst/>
                <a:uLnTx/>
                <a:uFillTx/>
                <a:latin typeface="Lucida Grande"/>
                <a:ea typeface="+mn-ea"/>
                <a:cs typeface="Lucida Grande"/>
              </a:rPr>
              <a:t>ognitive</a:t>
            </a:r>
            <a:r>
              <a:rPr kumimoji="0" lang="en-GB" sz="2200" b="0" i="0" u="none" strike="noStrike" kern="1200" cap="none" spc="0" normalizeH="0" baseline="0" noProof="0" dirty="0" smtClean="0">
                <a:ln>
                  <a:noFill/>
                </a:ln>
                <a:solidFill>
                  <a:srgbClr val="2D637F"/>
                </a:solidFill>
                <a:effectLst/>
                <a:uLnTx/>
                <a:uFillTx/>
                <a:latin typeface="Lucida Grande"/>
                <a:ea typeface="+mn-ea"/>
                <a:cs typeface="Lucida Grande"/>
              </a:rPr>
              <a:t> </a:t>
            </a:r>
            <a:r>
              <a:rPr kumimoji="0" lang="en-GB" sz="2200" b="0" i="0" u="none" strike="noStrike" kern="1200" cap="none" spc="0" normalizeH="0" baseline="0" noProof="0" dirty="0">
                <a:ln>
                  <a:noFill/>
                </a:ln>
                <a:solidFill>
                  <a:srgbClr val="2D637F"/>
                </a:solidFill>
                <a:effectLst/>
                <a:uLnTx/>
                <a:uFillTx/>
                <a:latin typeface="Lucida Grande"/>
                <a:ea typeface="+mn-ea"/>
                <a:cs typeface="Lucida Grande"/>
              </a:rPr>
              <a:t>overload</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GB" sz="2200" b="0" i="0" u="none" strike="noStrike" kern="1200" cap="none" spc="0" normalizeH="0" baseline="0" noProof="0" dirty="0">
              <a:ln>
                <a:noFill/>
              </a:ln>
              <a:solidFill>
                <a:srgbClr val="2D637F"/>
              </a:solidFill>
              <a:effectLst/>
              <a:uLnTx/>
              <a:uFillTx/>
              <a:latin typeface="Lucida Grande"/>
              <a:ea typeface="+mn-ea"/>
              <a:cs typeface="Lucida Grande"/>
            </a:endParaRPr>
          </a:p>
          <a:p>
            <a:pPr marL="342900" marR="0" lvl="0" indent="-342900" algn="l" defTabSz="457200" rtl="0" eaLnBrk="1" fontAlgn="auto" latinLnBrk="0" hangingPunct="1">
              <a:lnSpc>
                <a:spcPct val="100000"/>
              </a:lnSpc>
              <a:spcBef>
                <a:spcPct val="20000"/>
              </a:spcBef>
              <a:spcAft>
                <a:spcPts val="0"/>
              </a:spcAft>
              <a:buClrTx/>
              <a:buSzTx/>
              <a:tabLst/>
              <a:defRPr/>
            </a:pPr>
            <a:r>
              <a:rPr kumimoji="0" lang="en-US" sz="2200" b="0" i="0" u="none" strike="noStrike" kern="1200" cap="none" spc="0" normalizeH="0" baseline="0" noProof="0" dirty="0">
                <a:ln>
                  <a:noFill/>
                </a:ln>
                <a:solidFill>
                  <a:srgbClr val="2D637F"/>
                </a:solidFill>
                <a:effectLst/>
                <a:uLnTx/>
                <a:uFillTx/>
                <a:latin typeface="Lucida Grande"/>
                <a:ea typeface="+mn-ea"/>
                <a:cs typeface="Lucida Grande"/>
              </a:rPr>
              <a:t/>
            </a:r>
            <a:br>
              <a:rPr kumimoji="0" lang="en-US" sz="2200" b="0" i="0" u="none" strike="noStrike" kern="1200" cap="none" spc="0" normalizeH="0" baseline="0" noProof="0" dirty="0">
                <a:ln>
                  <a:noFill/>
                </a:ln>
                <a:solidFill>
                  <a:srgbClr val="2D637F"/>
                </a:solidFill>
                <a:effectLst/>
                <a:uLnTx/>
                <a:uFillTx/>
                <a:latin typeface="Lucida Grande"/>
                <a:ea typeface="+mn-ea"/>
                <a:cs typeface="Lucida Grande"/>
              </a:rPr>
            </a:br>
            <a:endParaRPr kumimoji="0" lang="en-US" sz="2200" b="0" i="0" u="none" strike="noStrike" kern="1200" cap="none" spc="0" normalizeH="0" baseline="0" noProof="0" dirty="0">
              <a:ln>
                <a:noFill/>
              </a:ln>
              <a:solidFill>
                <a:srgbClr val="2D637F"/>
              </a:solidFill>
              <a:effectLst/>
              <a:uLnTx/>
              <a:uFillTx/>
              <a:latin typeface="Lucida Grande"/>
              <a:ea typeface="+mn-ea"/>
              <a:cs typeface="Lucida Grande"/>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2200" b="0" i="0" u="none" strike="noStrike" kern="1200" cap="none" spc="0" normalizeH="0" baseline="0" noProof="0" dirty="0">
              <a:ln>
                <a:noFill/>
              </a:ln>
              <a:solidFill>
                <a:srgbClr val="2D637F"/>
              </a:solidFill>
              <a:effectLst/>
              <a:uLnTx/>
              <a:uFillTx/>
              <a:latin typeface="Lucida Grande"/>
              <a:ea typeface="+mn-ea"/>
              <a:cs typeface="Lucida Grande"/>
            </a:endParaRPr>
          </a:p>
        </p:txBody>
      </p:sp>
      <p:sp>
        <p:nvSpPr>
          <p:cNvPr id="12" name="TextBox 11"/>
          <p:cNvSpPr txBox="1"/>
          <p:nvPr/>
        </p:nvSpPr>
        <p:spPr>
          <a:xfrm>
            <a:off x="4531360" y="1294544"/>
            <a:ext cx="4284362" cy="400110"/>
          </a:xfrm>
          <a:prstGeom prst="rect">
            <a:avLst/>
          </a:prstGeom>
          <a:noFill/>
        </p:spPr>
        <p:txBody>
          <a:bodyPr wrap="square" rtlCol="0">
            <a:spAutoFit/>
          </a:bodyPr>
          <a:lstStyle/>
          <a:p>
            <a:r>
              <a:rPr lang="en-US" sz="2000" b="1">
                <a:solidFill>
                  <a:srgbClr val="C28220"/>
                </a:solidFill>
              </a:rPr>
              <a:t>Existential-Phenomenological Findings</a:t>
            </a:r>
          </a:p>
        </p:txBody>
      </p:sp>
      <p:sp>
        <p:nvSpPr>
          <p:cNvPr id="14" name="TextBox 13"/>
          <p:cNvSpPr txBox="1"/>
          <p:nvPr/>
        </p:nvSpPr>
        <p:spPr>
          <a:xfrm>
            <a:off x="4531360" y="2031671"/>
            <a:ext cx="3359636" cy="923330"/>
          </a:xfrm>
          <a:prstGeom prst="rect">
            <a:avLst/>
          </a:prstGeom>
          <a:noFill/>
        </p:spPr>
        <p:txBody>
          <a:bodyPr wrap="square" rtlCol="0">
            <a:spAutoFit/>
          </a:bodyPr>
          <a:lstStyle/>
          <a:p>
            <a:pPr>
              <a:buFont typeface="Arial"/>
              <a:buChar char="•"/>
            </a:pPr>
            <a:r>
              <a:rPr lang="en-US" dirty="0" err="1">
                <a:solidFill>
                  <a:schemeClr val="tx2"/>
                </a:solidFill>
              </a:rPr>
              <a:t>Loss of the body-sense</a:t>
            </a:r>
          </a:p>
          <a:p>
            <a:pPr>
              <a:buFont typeface="Arial"/>
              <a:buChar char="•"/>
            </a:pPr>
            <a:endParaRPr lang="en-US" dirty="0" err="1">
              <a:solidFill>
                <a:schemeClr val="tx2"/>
              </a:solidFill>
            </a:endParaRPr>
          </a:p>
          <a:p>
            <a:pPr>
              <a:buFont typeface="Arial"/>
              <a:buChar char="•"/>
            </a:pPr>
            <a:r>
              <a:rPr lang="en-US" dirty="0">
                <a:solidFill>
                  <a:schemeClr val="tx2"/>
                </a:solidFill>
              </a:rPr>
              <a:t>Sense of being uprooted</a:t>
            </a:r>
          </a:p>
        </p:txBody>
      </p:sp>
    </p:spTree>
    <p:extLst>
      <p:ext uri="{BB962C8B-B14F-4D97-AF65-F5344CB8AC3E}">
        <p14:creationId xmlns:p14="http://schemas.microsoft.com/office/powerpoint/2010/main" xmlns="" val="1276399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424017" y="307009"/>
            <a:ext cx="1655366" cy="46150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531360" y="338624"/>
            <a:ext cx="1691640" cy="430530"/>
          </a:xfrm>
          <a:prstGeom prst="rect">
            <a:avLst/>
          </a:prstGeom>
        </p:spPr>
      </p:pic>
      <p:sp>
        <p:nvSpPr>
          <p:cNvPr id="10" name="Title 9"/>
          <p:cNvSpPr>
            <a:spLocks noGrp="1"/>
          </p:cNvSpPr>
          <p:nvPr>
            <p:ph type="title"/>
          </p:nvPr>
        </p:nvSpPr>
        <p:spPr>
          <a:xfrm>
            <a:off x="457200" y="439341"/>
            <a:ext cx="7464425" cy="1143000"/>
          </a:xfrm>
        </p:spPr>
        <p:txBody>
          <a:bodyPr>
            <a:normAutofit/>
          </a:bodyPr>
          <a:lstStyle/>
          <a:p>
            <a:r>
              <a:rPr lang="en-US" sz="3600"/>
              <a:t>It’s typical to hear:</a:t>
            </a:r>
          </a:p>
        </p:txBody>
      </p:sp>
      <p:sp>
        <p:nvSpPr>
          <p:cNvPr id="11" name="Rectangle 10"/>
          <p:cNvSpPr/>
          <p:nvPr/>
        </p:nvSpPr>
        <p:spPr>
          <a:xfrm>
            <a:off x="813759" y="2021954"/>
            <a:ext cx="7644402" cy="2308324"/>
          </a:xfrm>
          <a:prstGeom prst="rect">
            <a:avLst/>
          </a:prstGeom>
        </p:spPr>
        <p:txBody>
          <a:bodyPr wrap="square">
            <a:spAutoFit/>
          </a:bodyPr>
          <a:lstStyle/>
          <a:p>
            <a:r>
              <a:rPr lang="en-GB" dirty="0"/>
              <a:t>“</a:t>
            </a:r>
            <a:r>
              <a:rPr lang="en-GB" dirty="0">
                <a:solidFill>
                  <a:srgbClr val="1F497D"/>
                </a:solidFill>
              </a:rPr>
              <a:t>how could things can have turned out so badly for me” “I'm suffering such bad luck”, “I must be cursed”, “I'm a victim of witchcraft”, etc. This </a:t>
            </a:r>
            <a:r>
              <a:rPr lang="en-GB" dirty="0" err="1">
                <a:solidFill>
                  <a:srgbClr val="1F497D"/>
                </a:solidFill>
              </a:rPr>
              <a:t>symptomatology</a:t>
            </a:r>
            <a:r>
              <a:rPr lang="en-GB" dirty="0">
                <a:solidFill>
                  <a:srgbClr val="1F497D"/>
                </a:solidFill>
              </a:rPr>
              <a:t> occurs in relation with the culture of the immigrant,  we find differences in interpretations of migraines, tiredness, </a:t>
            </a:r>
            <a:r>
              <a:rPr lang="en-GB" dirty="0" err="1">
                <a:solidFill>
                  <a:srgbClr val="1F497D"/>
                </a:solidFill>
              </a:rPr>
              <a:t>etc</a:t>
            </a:r>
            <a:r>
              <a:rPr lang="en-GB" dirty="0">
                <a:solidFill>
                  <a:srgbClr val="1F497D"/>
                </a:solidFill>
              </a:rPr>
              <a:t>, as in </a:t>
            </a:r>
            <a:r>
              <a:rPr lang="en-GB" dirty="0" err="1">
                <a:solidFill>
                  <a:srgbClr val="1F497D"/>
                </a:solidFill>
              </a:rPr>
              <a:t>Gailly</a:t>
            </a:r>
            <a:r>
              <a:rPr lang="en-GB" dirty="0">
                <a:solidFill>
                  <a:srgbClr val="1F497D"/>
                </a:solidFill>
              </a:rPr>
              <a:t> (1991), </a:t>
            </a:r>
            <a:r>
              <a:rPr lang="en-GB" dirty="0" err="1">
                <a:solidFill>
                  <a:srgbClr val="1F497D"/>
                </a:solidFill>
              </a:rPr>
              <a:t>Bennegadi</a:t>
            </a:r>
            <a:r>
              <a:rPr lang="en-GB" dirty="0">
                <a:solidFill>
                  <a:srgbClr val="1F497D"/>
                </a:solidFill>
              </a:rPr>
              <a:t> (2005), </a:t>
            </a:r>
            <a:r>
              <a:rPr lang="en-GB" dirty="0" err="1">
                <a:solidFill>
                  <a:srgbClr val="1F497D"/>
                </a:solidFill>
              </a:rPr>
              <a:t>Obiols</a:t>
            </a:r>
            <a:r>
              <a:rPr lang="en-GB" dirty="0">
                <a:solidFill>
                  <a:srgbClr val="1F497D"/>
                </a:solidFill>
              </a:rPr>
              <a:t> (2005), </a:t>
            </a:r>
            <a:r>
              <a:rPr lang="en-GB" dirty="0" err="1">
                <a:solidFill>
                  <a:srgbClr val="1F497D"/>
                </a:solidFill>
              </a:rPr>
              <a:t>Wintrop</a:t>
            </a:r>
            <a:r>
              <a:rPr lang="en-GB" dirty="0">
                <a:solidFill>
                  <a:srgbClr val="1F497D"/>
                </a:solidFill>
              </a:rPr>
              <a:t> (2006),  Varma (2006). </a:t>
            </a:r>
          </a:p>
          <a:p>
            <a:endParaRPr lang="en-GB" dirty="0">
              <a:solidFill>
                <a:srgbClr val="1F497D"/>
              </a:solidFill>
            </a:endParaRPr>
          </a:p>
          <a:p>
            <a:r>
              <a:rPr lang="en-GB" dirty="0">
                <a:solidFill>
                  <a:srgbClr val="1F497D"/>
                </a:solidFill>
              </a:rPr>
              <a:t>For migrants from the  industrial cultures, </a:t>
            </a:r>
            <a:r>
              <a:rPr lang="en-GB" dirty="0" err="1">
                <a:solidFill>
                  <a:srgbClr val="1F497D"/>
                </a:solidFill>
              </a:rPr>
              <a:t>psychologization</a:t>
            </a:r>
            <a:r>
              <a:rPr lang="en-GB" dirty="0">
                <a:solidFill>
                  <a:srgbClr val="1F497D"/>
                </a:solidFill>
              </a:rPr>
              <a:t> and </a:t>
            </a:r>
            <a:r>
              <a:rPr lang="en-US">
                <a:solidFill>
                  <a:srgbClr val="1F497D"/>
                </a:solidFill>
              </a:rPr>
              <a:t>à </a:t>
            </a:r>
            <a:r>
              <a:rPr lang="en-GB" dirty="0">
                <a:solidFill>
                  <a:srgbClr val="1F497D"/>
                </a:solidFill>
              </a:rPr>
              <a:t>la psychodynamic self-</a:t>
            </a:r>
            <a:r>
              <a:rPr lang="en-GB" dirty="0" err="1">
                <a:solidFill>
                  <a:srgbClr val="1F497D"/>
                </a:solidFill>
              </a:rPr>
              <a:t>pathologization</a:t>
            </a:r>
            <a:endParaRPr lang="en-US" dirty="0">
              <a:solidFill>
                <a:srgbClr val="1F497D"/>
              </a:solidFill>
            </a:endParaRPr>
          </a:p>
        </p:txBody>
      </p:sp>
    </p:spTree>
    <p:extLst>
      <p:ext uri="{BB962C8B-B14F-4D97-AF65-F5344CB8AC3E}">
        <p14:creationId xmlns:p14="http://schemas.microsoft.com/office/powerpoint/2010/main" xmlns="" val="1276399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2599" y="1393176"/>
            <a:ext cx="8160507" cy="3649379"/>
          </a:xfrm>
        </p:spPr>
        <p:txBody>
          <a:bodyPr>
            <a:normAutofit/>
          </a:bodyPr>
          <a:lstStyle/>
          <a:p>
            <a:r>
              <a:rPr lang="en-GB" dirty="0"/>
              <a:t>“how could things can have turned out so badly for me” “I'm suffering such bad luck”, “I must be cursed”, “I'm a victim of witchcraft”, etc. This </a:t>
            </a:r>
            <a:r>
              <a:rPr lang="en-GB" dirty="0" err="1"/>
              <a:t>symptomatology</a:t>
            </a:r>
            <a:r>
              <a:rPr lang="en-GB" dirty="0"/>
              <a:t> occurs in relation with the culture of the immigrant,  we find differences in interpretations of migraines, tiredness, </a:t>
            </a:r>
            <a:r>
              <a:rPr lang="en-GB" dirty="0" err="1"/>
              <a:t>etc</a:t>
            </a:r>
            <a:r>
              <a:rPr lang="en-GB" dirty="0"/>
              <a:t>, as in </a:t>
            </a:r>
            <a:r>
              <a:rPr lang="en-GB" dirty="0" err="1"/>
              <a:t>Gailly</a:t>
            </a:r>
            <a:r>
              <a:rPr lang="en-GB" dirty="0"/>
              <a:t> (1991), </a:t>
            </a:r>
            <a:r>
              <a:rPr lang="en-GB" dirty="0" err="1"/>
              <a:t>Bennegadi</a:t>
            </a:r>
            <a:r>
              <a:rPr lang="en-GB" dirty="0"/>
              <a:t> (2005), </a:t>
            </a:r>
            <a:r>
              <a:rPr lang="en-GB" dirty="0" err="1"/>
              <a:t>Obiols</a:t>
            </a:r>
            <a:r>
              <a:rPr lang="en-GB" dirty="0"/>
              <a:t> (2005), </a:t>
            </a:r>
            <a:r>
              <a:rPr lang="en-GB" dirty="0" err="1"/>
              <a:t>Wintrop</a:t>
            </a:r>
            <a:r>
              <a:rPr lang="en-GB" dirty="0"/>
              <a:t> (2006)  ) Varma (2006). </a:t>
            </a:r>
          </a:p>
          <a:p>
            <a:endParaRPr lang="en-GB" dirty="0"/>
          </a:p>
          <a:p>
            <a:r>
              <a:rPr lang="en-GB" dirty="0"/>
              <a:t>For migrants from industrial cultures, </a:t>
            </a:r>
            <a:r>
              <a:rPr lang="en-GB" dirty="0" err="1"/>
              <a:t>psychologization</a:t>
            </a:r>
            <a:r>
              <a:rPr lang="en-GB" dirty="0"/>
              <a:t> and </a:t>
            </a:r>
            <a:r>
              <a:rPr lang="en-US"/>
              <a:t>à </a:t>
            </a:r>
            <a:r>
              <a:rPr lang="en-GB" dirty="0"/>
              <a:t>la psychodynamic self-</a:t>
            </a:r>
            <a:r>
              <a:rPr lang="en-GB" dirty="0" err="1"/>
              <a:t>pathologization</a:t>
            </a:r>
            <a:endParaRPr lang="en-US" dirty="0"/>
          </a:p>
        </p:txBody>
      </p:sp>
      <p:sp>
        <p:nvSpPr>
          <p:cNvPr id="4" name="Title 3"/>
          <p:cNvSpPr>
            <a:spLocks noGrp="1"/>
          </p:cNvSpPr>
          <p:nvPr>
            <p:ph type="title"/>
          </p:nvPr>
        </p:nvSpPr>
        <p:spPr>
          <a:xfrm>
            <a:off x="482600" y="456173"/>
            <a:ext cx="7766050" cy="937003"/>
          </a:xfrm>
        </p:spPr>
        <p:txBody>
          <a:bodyPr>
            <a:normAutofit/>
          </a:bodyPr>
          <a:lstStyle/>
          <a:p>
            <a:r>
              <a:rPr lang="en-US" sz="3200"/>
              <a:t>It’s typical to hear:</a:t>
            </a:r>
          </a:p>
        </p:txBody>
      </p:sp>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531360" y="338624"/>
            <a:ext cx="1691640" cy="43053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6424017" y="307009"/>
            <a:ext cx="1655366" cy="461509"/>
          </a:xfrm>
          <a:prstGeom prst="rect">
            <a:avLst/>
          </a:prstGeom>
        </p:spPr>
      </p:pic>
    </p:spTree>
    <p:extLst>
      <p:ext uri="{BB962C8B-B14F-4D97-AF65-F5344CB8AC3E}">
        <p14:creationId xmlns:p14="http://schemas.microsoft.com/office/powerpoint/2010/main" xmlns="" val="2920199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9561" y="2243876"/>
            <a:ext cx="6599821" cy="1143000"/>
          </a:xfrm>
        </p:spPr>
        <p:txBody>
          <a:bodyPr>
            <a:noAutofit/>
          </a:bodyPr>
          <a:lstStyle/>
          <a:p>
            <a:pPr>
              <a:defRPr/>
            </a:pPr>
            <a:r>
              <a:rPr lang="en-US" sz="3200" dirty="0">
                <a:solidFill>
                  <a:srgbClr val="E09E19"/>
                </a:solidFill>
              </a:rPr>
              <a:t/>
            </a:r>
            <a:br>
              <a:rPr lang="en-US" sz="3200" dirty="0">
                <a:solidFill>
                  <a:srgbClr val="E09E19"/>
                </a:solidFill>
              </a:rPr>
            </a:br>
            <a:r>
              <a:rPr lang="en-US" sz="3200" dirty="0">
                <a:solidFill>
                  <a:srgbClr val="E09E19"/>
                </a:solidFill>
              </a:rPr>
              <a:t/>
            </a:r>
            <a:br>
              <a:rPr lang="en-US" sz="3200" dirty="0">
                <a:solidFill>
                  <a:srgbClr val="E09E19"/>
                </a:solidFill>
              </a:rPr>
            </a:br>
            <a:r>
              <a:rPr lang="en-US" sz="2000" dirty="0">
                <a:solidFill>
                  <a:schemeClr val="accent1"/>
                </a:solidFill>
              </a:rPr>
              <a:t>Migration is  a natural phenomenon for all living species, including human beings. However, the kinds of migration differ through history.  </a:t>
            </a:r>
            <a:br>
              <a:rPr lang="en-US" sz="2000" dirty="0">
                <a:solidFill>
                  <a:schemeClr val="accent1"/>
                </a:solidFill>
              </a:rPr>
            </a:br>
            <a:r>
              <a:rPr lang="en-US" sz="2000" dirty="0">
                <a:solidFill>
                  <a:schemeClr val="accent1"/>
                </a:solidFill>
              </a:rPr>
              <a:t/>
            </a:r>
            <a:br>
              <a:rPr lang="en-US" sz="2000" dirty="0">
                <a:solidFill>
                  <a:schemeClr val="accent1"/>
                </a:solidFill>
              </a:rPr>
            </a:br>
            <a:r>
              <a:rPr lang="en-US" sz="2000" dirty="0">
                <a:solidFill>
                  <a:schemeClr val="accent1"/>
                </a:solidFill>
              </a:rPr>
              <a:t>At present, migration is  often  characterized by extereme and chronic stress exceeding the human capacity of adaptation. </a:t>
            </a:r>
            <a:br>
              <a:rPr lang="en-US" sz="2000" dirty="0">
                <a:solidFill>
                  <a:schemeClr val="accent1"/>
                </a:solidFill>
              </a:rPr>
            </a:br>
            <a:r>
              <a:rPr lang="en-US" sz="2000" dirty="0">
                <a:solidFill>
                  <a:schemeClr val="accent1"/>
                </a:solidFill>
              </a:rPr>
              <a:t/>
            </a:r>
            <a:br>
              <a:rPr lang="en-US" sz="2000" dirty="0">
                <a:solidFill>
                  <a:schemeClr val="accent1"/>
                </a:solidFill>
              </a:rPr>
            </a:br>
            <a:r>
              <a:rPr lang="en-US" sz="2000" dirty="0">
                <a:solidFill>
                  <a:schemeClr val="accent1"/>
                </a:solidFill>
              </a:rPr>
              <a:t>Joseba Achotegui, Psychiatrist from Barcelona, termed this condition the Ulysses Syndrome, by the name of Greek hero who can be viewed as an archetype of involuntery migration.  </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424017" y="307009"/>
            <a:ext cx="1655366" cy="461509"/>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531360" y="338624"/>
            <a:ext cx="1691640" cy="430530"/>
          </a:xfrm>
          <a:prstGeom prst="rect">
            <a:avLst/>
          </a:prstGeom>
        </p:spPr>
      </p:pic>
    </p:spTree>
    <p:extLst>
      <p:ext uri="{BB962C8B-B14F-4D97-AF65-F5344CB8AC3E}">
        <p14:creationId xmlns:p14="http://schemas.microsoft.com/office/powerpoint/2010/main" xmlns="" val="5069349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Differential Diagnosis</a:t>
            </a:r>
          </a:p>
        </p:txBody>
      </p:sp>
      <p:sp>
        <p:nvSpPr>
          <p:cNvPr id="3" name="Content Placeholder 2"/>
          <p:cNvSpPr txBox="1">
            <a:spLocks/>
          </p:cNvSpPr>
          <p:nvPr/>
        </p:nvSpPr>
        <p:spPr>
          <a:xfrm>
            <a:off x="628650" y="1825625"/>
            <a:ext cx="78867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solidFill>
                  <a:srgbClr val="1F497D"/>
                </a:solidFill>
              </a:rPr>
              <a:t> Can a certain form of stress become a separate standing diagnostic category? Why?</a:t>
            </a:r>
            <a:r>
              <a:rPr lang="en-TT" sz="2000" dirty="0">
                <a:solidFill>
                  <a:srgbClr val="1F497D"/>
                </a:solidFill>
              </a:rPr>
              <a:t> </a:t>
            </a:r>
          </a:p>
          <a:p>
            <a:r>
              <a:rPr lang="en-TT" sz="2000" dirty="0">
                <a:solidFill>
                  <a:srgbClr val="1F497D"/>
                </a:solidFill>
              </a:rPr>
              <a:t>Is it not more dangerous to confuse these mental health problems with depression, psychoses, adjustments disorders or personality disorders </a:t>
            </a:r>
            <a:r>
              <a:rPr lang="en-TT" sz="2000" dirty="0" err="1">
                <a:solidFill>
                  <a:srgbClr val="1F497D"/>
                </a:solidFill>
              </a:rPr>
              <a:t>etc</a:t>
            </a:r>
            <a:r>
              <a:rPr lang="en-TT" sz="2000" dirty="0">
                <a:solidFill>
                  <a:srgbClr val="1F497D"/>
                </a:solidFill>
              </a:rPr>
              <a:t> by not defining them.  </a:t>
            </a:r>
          </a:p>
          <a:p>
            <a:r>
              <a:rPr lang="en-TT" sz="2000" dirty="0">
                <a:solidFill>
                  <a:srgbClr val="1F497D"/>
                </a:solidFill>
              </a:rPr>
              <a:t>Does this not imply a greater risk of </a:t>
            </a:r>
            <a:r>
              <a:rPr lang="en-TT" sz="2000" dirty="0" err="1">
                <a:solidFill>
                  <a:srgbClr val="1F497D"/>
                </a:solidFill>
              </a:rPr>
              <a:t>psychiatrisation</a:t>
            </a:r>
            <a:r>
              <a:rPr lang="en-TT" sz="2000" dirty="0">
                <a:solidFill>
                  <a:srgbClr val="1F497D"/>
                </a:solidFill>
              </a:rPr>
              <a:t>? And, on the other hand, is it not dangerous, as well as discriminatory, to consider that these individuals are well, that they have no mental health problems, despite having numerous symptoms? </a:t>
            </a:r>
          </a:p>
          <a:p>
            <a:r>
              <a:rPr lang="en-TT" sz="2000" dirty="0">
                <a:solidFill>
                  <a:srgbClr val="1F497D"/>
                </a:solidFill>
              </a:rPr>
              <a:t>What is the correct ethical choice?</a:t>
            </a:r>
            <a:endParaRPr lang="en-US" sz="2000" dirty="0">
              <a:solidFill>
                <a:srgbClr val="1F497D"/>
              </a:solidFill>
            </a:endParaRPr>
          </a:p>
          <a:p>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424017" y="307009"/>
            <a:ext cx="1655366" cy="46150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531360" y="338624"/>
            <a:ext cx="1691640" cy="430530"/>
          </a:xfrm>
          <a:prstGeom prst="rect">
            <a:avLst/>
          </a:prstGeom>
        </p:spPr>
      </p:pic>
    </p:spTree>
    <p:extLst>
      <p:ext uri="{BB962C8B-B14F-4D97-AF65-F5344CB8AC3E}">
        <p14:creationId xmlns:p14="http://schemas.microsoft.com/office/powerpoint/2010/main" xmlns="" val="2758065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914" y="674855"/>
            <a:ext cx="7766050" cy="1150353"/>
          </a:xfrm>
        </p:spPr>
        <p:txBody>
          <a:bodyPr>
            <a:normAutofit/>
          </a:bodyPr>
          <a:lstStyle/>
          <a:p>
            <a:r>
              <a:rPr lang="en-US" sz="2000" dirty="0" err="1"/>
              <a:t>USyn</a:t>
            </a:r>
            <a:r>
              <a:rPr lang="en-US" sz="2000" dirty="0"/>
              <a:t> can </a:t>
            </a:r>
            <a:r>
              <a:rPr lang="en-US" sz="2000" dirty="0" smtClean="0"/>
              <a:t>be mistaken for</a:t>
            </a:r>
            <a:r>
              <a:rPr lang="en-US" sz="2000" dirty="0" smtClean="0"/>
              <a:t>:</a:t>
            </a:r>
            <a:endParaRPr lang="en-US" sz="2000" dirty="0"/>
          </a:p>
        </p:txBody>
      </p:sp>
      <p:sp>
        <p:nvSpPr>
          <p:cNvPr id="5" name="Content Placeholder 4"/>
          <p:cNvSpPr>
            <a:spLocks noGrp="1"/>
          </p:cNvSpPr>
          <p:nvPr>
            <p:ph idx="1"/>
          </p:nvPr>
        </p:nvSpPr>
        <p:spPr>
          <a:xfrm>
            <a:off x="628650" y="1825208"/>
            <a:ext cx="4545233" cy="4351338"/>
          </a:xfrm>
        </p:spPr>
        <p:txBody>
          <a:bodyPr/>
          <a:lstStyle/>
          <a:p>
            <a:r>
              <a:rPr lang="en-US" dirty="0"/>
              <a:t>Psychotic Disorders</a:t>
            </a:r>
          </a:p>
          <a:p>
            <a:r>
              <a:rPr lang="en-US" dirty="0" err="1"/>
              <a:t>Bypolar</a:t>
            </a:r>
            <a:r>
              <a:rPr lang="en-US" dirty="0"/>
              <a:t> and related disorders</a:t>
            </a:r>
          </a:p>
          <a:p>
            <a:r>
              <a:rPr lang="en-US" dirty="0"/>
              <a:t>Depressive Disorders</a:t>
            </a:r>
          </a:p>
          <a:p>
            <a:r>
              <a:rPr lang="en-US" dirty="0"/>
              <a:t>Anxiety Disorders</a:t>
            </a:r>
          </a:p>
          <a:p>
            <a:r>
              <a:rPr lang="en-US" dirty="0"/>
              <a:t>Obsessive-compulsive Disorders</a:t>
            </a:r>
          </a:p>
          <a:p>
            <a:r>
              <a:rPr lang="en-US" dirty="0"/>
              <a:t>Trauma and Stressor-Related Disorders</a:t>
            </a:r>
          </a:p>
          <a:p>
            <a:r>
              <a:rPr lang="en-US" dirty="0"/>
              <a:t>Dissociative Disorders</a:t>
            </a:r>
          </a:p>
          <a:p>
            <a:r>
              <a:rPr lang="en-US" dirty="0"/>
              <a:t>Somatoform Disorders</a:t>
            </a:r>
          </a:p>
          <a:p>
            <a:endParaRPr lang="en-US" dirty="0"/>
          </a:p>
        </p:txBody>
      </p:sp>
      <p:sp>
        <p:nvSpPr>
          <p:cNvPr id="6" name="TextBox 5"/>
          <p:cNvSpPr txBox="1"/>
          <p:nvPr/>
        </p:nvSpPr>
        <p:spPr>
          <a:xfrm>
            <a:off x="5173883" y="1825208"/>
            <a:ext cx="3689430" cy="3539431"/>
          </a:xfrm>
          <a:prstGeom prst="rect">
            <a:avLst/>
          </a:prstGeom>
          <a:noFill/>
        </p:spPr>
        <p:txBody>
          <a:bodyPr wrap="square" rtlCol="0">
            <a:spAutoFit/>
          </a:bodyPr>
          <a:lstStyle/>
          <a:p>
            <a:r>
              <a:rPr lang="en-US" sz="2800" dirty="0">
                <a:solidFill>
                  <a:srgbClr val="1F497D"/>
                </a:solidFill>
              </a:rPr>
              <a:t>Sleep-Wake Disorders</a:t>
            </a:r>
          </a:p>
          <a:p>
            <a:r>
              <a:rPr lang="en-US" sz="2800" dirty="0">
                <a:solidFill>
                  <a:srgbClr val="1F497D"/>
                </a:solidFill>
              </a:rPr>
              <a:t>Gender Dysphoria</a:t>
            </a:r>
          </a:p>
          <a:p>
            <a:r>
              <a:rPr lang="en-US" sz="2800" dirty="0">
                <a:solidFill>
                  <a:srgbClr val="1F497D"/>
                </a:solidFill>
              </a:rPr>
              <a:t>Disruptive, Impulse-Control, and Conduct Disorders</a:t>
            </a:r>
          </a:p>
          <a:p>
            <a:r>
              <a:rPr lang="en-US" sz="2800" dirty="0" err="1">
                <a:solidFill>
                  <a:srgbClr val="1F497D"/>
                </a:solidFill>
              </a:rPr>
              <a:t>Neurocog</a:t>
            </a:r>
            <a:r>
              <a:rPr lang="en-US" sz="2800" dirty="0">
                <a:solidFill>
                  <a:srgbClr val="1F497D"/>
                </a:solidFill>
              </a:rPr>
              <a:t> disorders</a:t>
            </a:r>
          </a:p>
          <a:p>
            <a:r>
              <a:rPr lang="en-US" sz="2800" dirty="0">
                <a:solidFill>
                  <a:srgbClr val="1F497D"/>
                </a:solidFill>
              </a:rPr>
              <a:t>Personality disorders</a:t>
            </a:r>
          </a:p>
          <a:p>
            <a:endParaRPr lang="en-US" sz="2800" dirty="0"/>
          </a:p>
        </p:txBody>
      </p:sp>
      <p:pic>
        <p:nvPicPr>
          <p:cNvPr id="7" name="Picture 6"/>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531360" y="338624"/>
            <a:ext cx="1691640" cy="43053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6424017" y="307009"/>
            <a:ext cx="1655366" cy="461509"/>
          </a:xfrm>
          <a:prstGeom prst="rect">
            <a:avLst/>
          </a:prstGeom>
        </p:spPr>
      </p:pic>
    </p:spTree>
    <p:extLst>
      <p:ext uri="{BB962C8B-B14F-4D97-AF65-F5344CB8AC3E}">
        <p14:creationId xmlns:p14="http://schemas.microsoft.com/office/powerpoint/2010/main" xmlns="" val="2523146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Syndrome and a Prodrome</a:t>
            </a:r>
          </a:p>
        </p:txBody>
      </p:sp>
      <p:sp>
        <p:nvSpPr>
          <p:cNvPr id="3" name="Content Placeholder 2"/>
          <p:cNvSpPr>
            <a:spLocks noGrp="1"/>
          </p:cNvSpPr>
          <p:nvPr>
            <p:ph idx="1"/>
          </p:nvPr>
        </p:nvSpPr>
        <p:spPr>
          <a:xfrm>
            <a:off x="482600" y="2518947"/>
            <a:ext cx="7740650" cy="3177046"/>
          </a:xfrm>
        </p:spPr>
        <p:txBody>
          <a:bodyPr>
            <a:normAutofit/>
          </a:bodyPr>
          <a:lstStyle/>
          <a:p>
            <a:r>
              <a:rPr lang="en-TT" dirty="0"/>
              <a:t>The Ulysses Syndrome forms a gateway between mental health and mental disorder. This syndrome is a subject response when faced with a situation of inhuman stress, stress of such a character that it is superior to the adaptation capacities of the individual (living permanently alone, with no way out, with fear etc.). </a:t>
            </a:r>
            <a:r>
              <a:rPr lang="en-TT"/>
              <a:t>However if this situation is not resolved, there is a great risk that it finally crosses the limits of illness. </a:t>
            </a:r>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531360" y="338624"/>
            <a:ext cx="1691640" cy="43053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6424017" y="307009"/>
            <a:ext cx="1655366" cy="461509"/>
          </a:xfrm>
          <a:prstGeom prst="rect">
            <a:avLst/>
          </a:prstGeom>
        </p:spPr>
      </p:pic>
    </p:spTree>
    <p:extLst>
      <p:ext uri="{BB962C8B-B14F-4D97-AF65-F5344CB8AC3E}">
        <p14:creationId xmlns:p14="http://schemas.microsoft.com/office/powerpoint/2010/main" xmlns="" val="27502864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Consequences for the family system</a:t>
            </a:r>
          </a:p>
        </p:txBody>
      </p:sp>
      <p:sp>
        <p:nvSpPr>
          <p:cNvPr id="3" name="Content Placeholder 2"/>
          <p:cNvSpPr>
            <a:spLocks noGrp="1"/>
          </p:cNvSpPr>
          <p:nvPr>
            <p:ph idx="1"/>
          </p:nvPr>
        </p:nvSpPr>
        <p:spPr/>
        <p:txBody>
          <a:bodyPr>
            <a:normAutofit fontScale="92500" lnSpcReduction="20000"/>
          </a:bodyPr>
          <a:lstStyle/>
          <a:p>
            <a:r>
              <a:rPr lang="en-US" dirty="0"/>
              <a:t>Broken families</a:t>
            </a:r>
          </a:p>
          <a:p>
            <a:r>
              <a:rPr lang="en-US" dirty="0"/>
              <a:t>Reversal or destruction of the traditional gender roles</a:t>
            </a:r>
          </a:p>
          <a:p>
            <a:r>
              <a:rPr lang="en-US" dirty="0"/>
              <a:t>Child neglect</a:t>
            </a:r>
          </a:p>
          <a:p>
            <a:r>
              <a:rPr lang="en-US" dirty="0"/>
              <a:t>Intergeneration conflict in which parents, especially mothers, are blamed for the deficits in care; as a result,  children break down the relationship with their parents.</a:t>
            </a:r>
          </a:p>
          <a:p>
            <a:r>
              <a:rPr lang="en-US" dirty="0"/>
              <a:t>Destruction of traditional family, and family in general</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424017" y="307009"/>
            <a:ext cx="1655366" cy="46150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531360" y="338624"/>
            <a:ext cx="1691640" cy="430530"/>
          </a:xfrm>
          <a:prstGeom prst="rect">
            <a:avLst/>
          </a:prstGeom>
        </p:spPr>
      </p:pic>
    </p:spTree>
    <p:extLst>
      <p:ext uri="{BB962C8B-B14F-4D97-AF65-F5344CB8AC3E}">
        <p14:creationId xmlns:p14="http://schemas.microsoft.com/office/powerpoint/2010/main" xmlns="" val="40229269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600700"/>
            <a:ext cx="9154886" cy="1371600"/>
          </a:xfrm>
          <a:prstGeom prst="rect">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pPr>
              <a:defRPr/>
            </a:pPr>
            <a:endParaRPr lang="en-US"/>
          </a:p>
        </p:txBody>
      </p:sp>
      <p:pic>
        <p:nvPicPr>
          <p:cNvPr id="59394" name="Content Placeholder 3" descr="Screen shot 2011-10-17 at 1.50.20 PM.png"/>
          <p:cNvPicPr>
            <a:picLocks noGrp="1" noChangeAspect="1"/>
          </p:cNvPicPr>
          <p:nvPr>
            <p:ph idx="1"/>
          </p:nvPr>
        </p:nvPicPr>
        <p:blipFill>
          <a:blip r:embed="rId2">
            <a:extLst>
              <a:ext uri="{28A0092B-C50C-407E-A947-70E740481C1C}">
                <a14:useLocalDpi xmlns:a14="http://schemas.microsoft.com/office/drawing/2010/main" xmlns="" val="0"/>
              </a:ext>
            </a:extLst>
          </a:blip>
          <a:srcRect t="5185" b="5185"/>
          <a:stretch>
            <a:fillRect/>
          </a:stretch>
        </p:blipFill>
        <p:spPr>
          <a:xfrm>
            <a:off x="10886" y="101600"/>
            <a:ext cx="9144000" cy="6682016"/>
          </a:xfrm>
        </p:spPr>
      </p:pic>
      <p:pic>
        <p:nvPicPr>
          <p:cNvPr id="5" name="Content Placeholder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197059" y="182107"/>
            <a:ext cx="780683" cy="779794"/>
          </a:xfrm>
          <a:prstGeom prst="rect">
            <a:avLst/>
          </a:prstGeom>
        </p:spPr>
      </p:pic>
    </p:spTree>
    <p:extLst>
      <p:ext uri="{BB962C8B-B14F-4D97-AF65-F5344CB8AC3E}">
        <p14:creationId xmlns:p14="http://schemas.microsoft.com/office/powerpoint/2010/main" xmlns="" val="48380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Stressors and Their Effects </a:t>
            </a:r>
            <a:br>
              <a:rPr lang="en-US" dirty="0" smtClean="0"/>
            </a:br>
            <a:r>
              <a:rPr lang="en-US" dirty="0" smtClean="0"/>
              <a:t>in the Ulysses Syndrome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Stressor 1</a:t>
            </a:r>
            <a:endParaRPr lang="en-US" sz="2400" dirty="0"/>
          </a:p>
        </p:txBody>
      </p:sp>
      <p:sp>
        <p:nvSpPr>
          <p:cNvPr id="3" name="Content Placeholder 2"/>
          <p:cNvSpPr>
            <a:spLocks noGrp="1"/>
          </p:cNvSpPr>
          <p:nvPr>
            <p:ph idx="1"/>
          </p:nvPr>
        </p:nvSpPr>
        <p:spPr/>
        <p:txBody>
          <a:bodyPr>
            <a:noAutofit/>
          </a:bodyPr>
          <a:lstStyle/>
          <a:p>
            <a:r>
              <a:rPr lang="en-GB" sz="1500" b="1" dirty="0"/>
              <a:t>Loneliness and the enforced separation</a:t>
            </a:r>
            <a:r>
              <a:rPr lang="en-GB" sz="1500" dirty="0"/>
              <a:t>, especially in the case when an immigrant leaves behind his or her spouse or young children. </a:t>
            </a:r>
          </a:p>
          <a:p>
            <a:endParaRPr lang="en-GB" sz="1500" dirty="0"/>
          </a:p>
          <a:p>
            <a:pPr lvl="1"/>
            <a:r>
              <a:rPr lang="en-GB" sz="1500" dirty="0"/>
              <a:t>Effects of this stressor: </a:t>
            </a:r>
          </a:p>
          <a:p>
            <a:pPr lvl="2"/>
            <a:r>
              <a:rPr lang="en-US" sz="1500" dirty="0"/>
              <a:t>increased risk of cardiovascular morbidity and mortality (Cruz et al. 2016)</a:t>
            </a:r>
            <a:endParaRPr lang="en-GB" sz="1500" dirty="0"/>
          </a:p>
          <a:p>
            <a:pPr lvl="2"/>
            <a:r>
              <a:rPr lang="en-GB" sz="1500" dirty="0"/>
              <a:t>Negative effect on cognitive function and connection with increased prevalence of psychosis (</a:t>
            </a:r>
            <a:r>
              <a:rPr lang="en-GB" sz="1500" dirty="0" err="1"/>
              <a:t>Badcock</a:t>
            </a:r>
            <a:r>
              <a:rPr lang="en-GB" sz="1500" dirty="0"/>
              <a:t> et al. 2015)</a:t>
            </a:r>
          </a:p>
          <a:p>
            <a:pPr lvl="2"/>
            <a:r>
              <a:rPr lang="en-US" sz="1500" dirty="0"/>
              <a:t> Increased risk of depression (</a:t>
            </a:r>
            <a:r>
              <a:rPr lang="en-US" sz="1500" dirty="0" err="1"/>
              <a:t>Jinhui</a:t>
            </a:r>
            <a:r>
              <a:rPr lang="en-US" sz="1500" dirty="0"/>
              <a:t> et al. 2015, </a:t>
            </a:r>
            <a:r>
              <a:rPr lang="en-US" sz="1500" dirty="0" err="1"/>
              <a:t>Gan</a:t>
            </a:r>
            <a:r>
              <a:rPr lang="en-US" sz="1500" dirty="0"/>
              <a:t> Pei et al. 2015) – notice interdependent self-construal</a:t>
            </a:r>
          </a:p>
          <a:p>
            <a:pPr lvl="2"/>
            <a:r>
              <a:rPr lang="en-US" sz="1500" dirty="0"/>
              <a:t>Etc. </a:t>
            </a: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424017" y="307009"/>
            <a:ext cx="1655366" cy="46150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531360" y="338624"/>
            <a:ext cx="1691640" cy="430530"/>
          </a:xfrm>
          <a:prstGeom prst="rect">
            <a:avLst/>
          </a:prstGeom>
        </p:spPr>
      </p:pic>
    </p:spTree>
    <p:extLst>
      <p:ext uri="{BB962C8B-B14F-4D97-AF65-F5344CB8AC3E}">
        <p14:creationId xmlns:p14="http://schemas.microsoft.com/office/powerpoint/2010/main" xmlns="" val="1987890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Stressor 2</a:t>
            </a:r>
          </a:p>
        </p:txBody>
      </p:sp>
      <p:sp>
        <p:nvSpPr>
          <p:cNvPr id="3" name="Content Placeholder 2"/>
          <p:cNvSpPr>
            <a:spLocks noGrp="1"/>
          </p:cNvSpPr>
          <p:nvPr>
            <p:ph idx="1"/>
          </p:nvPr>
        </p:nvSpPr>
        <p:spPr/>
        <p:txBody>
          <a:bodyPr>
            <a:noAutofit/>
          </a:bodyPr>
          <a:lstStyle/>
          <a:p>
            <a:r>
              <a:rPr lang="en-GB" sz="1500" dirty="0"/>
              <a:t>The sense of despair and failure that is felt when the immigrant, despite having invested enormously in the emigration (economically, emotionally, etc.), does not succeed in bringing together minimal conditions necessary to succeed.</a:t>
            </a:r>
          </a:p>
          <a:p>
            <a:pPr marL="0" indent="0">
              <a:buNone/>
            </a:pPr>
            <a:r>
              <a:rPr lang="en-GB" sz="1500" dirty="0"/>
              <a:t> </a:t>
            </a:r>
          </a:p>
          <a:p>
            <a:pPr lvl="1"/>
            <a:r>
              <a:rPr lang="en-GB" sz="1500" dirty="0"/>
              <a:t>Culturally constituted factor produces feelings which themselves become endogenous stressors </a:t>
            </a:r>
          </a:p>
          <a:p>
            <a:pPr lvl="1"/>
            <a:r>
              <a:rPr lang="en-GB" sz="1500" dirty="0"/>
              <a:t>Sleep disruption (Nota et al., 2016)</a:t>
            </a:r>
          </a:p>
          <a:p>
            <a:pPr lvl="1"/>
            <a:r>
              <a:rPr lang="en-GB" sz="1500" dirty="0"/>
              <a:t>Failure of </a:t>
            </a:r>
            <a:r>
              <a:rPr lang="en-GB" sz="1500" dirty="0" err="1"/>
              <a:t>defense</a:t>
            </a:r>
            <a:r>
              <a:rPr lang="en-GB" sz="1500" dirty="0"/>
              <a:t> mechanisms such as counter-actual thinking etc.</a:t>
            </a:r>
          </a:p>
          <a:p>
            <a:pPr lvl="1"/>
            <a:r>
              <a:rPr lang="en-GB" sz="1500" dirty="0"/>
              <a:t>Rumination (</a:t>
            </a:r>
            <a:r>
              <a:rPr lang="en-GB" sz="1500" dirty="0" err="1"/>
              <a:t>Daches</a:t>
            </a:r>
            <a:r>
              <a:rPr lang="en-GB" sz="1500" dirty="0"/>
              <a:t> et al. 2015)</a:t>
            </a:r>
          </a:p>
          <a:p>
            <a:endParaRPr lang="en-US" sz="1500" dirty="0"/>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424017" y="307009"/>
            <a:ext cx="1655366" cy="46150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531360" y="338624"/>
            <a:ext cx="1691640" cy="430530"/>
          </a:xfrm>
          <a:prstGeom prst="rect">
            <a:avLst/>
          </a:prstGeom>
        </p:spPr>
      </p:pic>
    </p:spTree>
    <p:extLst>
      <p:ext uri="{BB962C8B-B14F-4D97-AF65-F5344CB8AC3E}">
        <p14:creationId xmlns:p14="http://schemas.microsoft.com/office/powerpoint/2010/main" xmlns="" val="2790017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Stressor 3</a:t>
            </a:r>
          </a:p>
        </p:txBody>
      </p:sp>
      <p:sp>
        <p:nvSpPr>
          <p:cNvPr id="3" name="Content Placeholder 2"/>
          <p:cNvSpPr>
            <a:spLocks noGrp="1"/>
          </p:cNvSpPr>
          <p:nvPr>
            <p:ph idx="1"/>
          </p:nvPr>
        </p:nvSpPr>
        <p:spPr/>
        <p:txBody>
          <a:bodyPr>
            <a:normAutofit lnSpcReduction="10000"/>
          </a:bodyPr>
          <a:lstStyle/>
          <a:p>
            <a:r>
              <a:rPr lang="en-GB" dirty="0"/>
              <a:t>In addition to these difficulties, the immigrant has to fight merely to survive: to feed himself, to find a roof to sleep under</a:t>
            </a:r>
          </a:p>
          <a:p>
            <a:r>
              <a:rPr lang="en-GB" dirty="0"/>
              <a:t>“We will always be in the shadows” (Mendez-Shannon 2011)</a:t>
            </a:r>
          </a:p>
          <a:p>
            <a:r>
              <a:rPr lang="en-GB" dirty="0"/>
              <a:t>It is NOT </a:t>
            </a:r>
            <a:r>
              <a:rPr lang="en-GB" dirty="0" smtClean="0"/>
              <a:t>the intercultural </a:t>
            </a:r>
            <a:r>
              <a:rPr lang="en-GB" dirty="0"/>
              <a:t>trauma  </a:t>
            </a:r>
            <a:r>
              <a:rPr lang="en-US" dirty="0"/>
              <a:t>- </a:t>
            </a:r>
          </a:p>
          <a:p>
            <a:endParaRPr lang="en-US" dirty="0"/>
          </a:p>
          <a:p>
            <a:endParaRPr lang="en-US" dirty="0"/>
          </a:p>
        </p:txBody>
      </p:sp>
      <p:sp>
        <p:nvSpPr>
          <p:cNvPr id="4" name="Rectangle 1"/>
          <p:cNvSpPr>
            <a:spLocks noChangeArrowheads="1"/>
          </p:cNvSpPr>
          <p:nvPr/>
        </p:nvSpPr>
        <p:spPr bwMode="auto">
          <a:xfrm>
            <a:off x="313145" y="4574498"/>
            <a:ext cx="8373655" cy="938719"/>
          </a:xfrm>
          <a:prstGeom prst="rect">
            <a:avLst/>
          </a:prstGeom>
          <a:noFill/>
          <a:ln>
            <a:noFill/>
          </a:ln>
          <a:effectLst/>
          <a:extLst>
            <a:ext uri="{909E8E84-426E-40dd-AFC4-6F175D3DCCD1}">
              <a14:hiddenFill xmlns:mc="http://schemas.openxmlformats.org/markup-compatibility/2006" xmlns:mv="urn:schemas-microsoft-com:mac:vml" xmlns:a14="http://schemas.microsoft.com/office/drawing/2010/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 w="9525">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err="1">
                <a:ln>
                  <a:noFill/>
                </a:ln>
                <a:solidFill>
                  <a:schemeClr val="tx1"/>
                </a:solidFill>
                <a:effectLst/>
                <a:latin typeface="Arial" panose="020B0604020202020204" pitchFamily="34" charset="0"/>
                <a:hlinkClick r:id="rId2" tooltip="Click to search for more items by this author"/>
              </a:rPr>
              <a:t>Schouler-Ocak</a:t>
            </a:r>
            <a:r>
              <a:rPr kumimoji="0" lang="en-US" altLang="en-US" sz="1800" b="0" i="0" u="none" strike="noStrike" cap="none" normalizeH="0" baseline="0" dirty="0">
                <a:ln>
                  <a:noFill/>
                </a:ln>
                <a:solidFill>
                  <a:schemeClr val="tx1"/>
                </a:solidFill>
                <a:effectLst/>
                <a:latin typeface="Arial" panose="020B0604020202020204" pitchFamily="34" charset="0"/>
                <a:hlinkClick r:id="rId2" tooltip="Click to search for more items by this author"/>
              </a:rPr>
              <a:t>, </a:t>
            </a:r>
            <a:r>
              <a:rPr kumimoji="0" lang="en-US" altLang="en-US" sz="1800" b="0" i="0" u="none" strike="noStrike" cap="none" normalizeH="0" baseline="0" dirty="0" err="1">
                <a:ln>
                  <a:noFill/>
                </a:ln>
                <a:solidFill>
                  <a:schemeClr val="tx1"/>
                </a:solidFill>
                <a:effectLst/>
                <a:latin typeface="Arial" panose="020B0604020202020204" pitchFamily="34" charset="0"/>
                <a:hlinkClick r:id="rId3"/>
              </a:rPr>
              <a:t>Meryam</a:t>
            </a:r>
            <a:r>
              <a:rPr kumimoji="0" lang="en-US" altLang="en-US" sz="1800" b="0" i="0" u="none" strike="noStrike" cap="none" normalizeH="0" baseline="0" dirty="0">
                <a:ln>
                  <a:noFill/>
                </a:ln>
                <a:solidFill>
                  <a:schemeClr val="tx1"/>
                </a:solidFill>
                <a:effectLst/>
                <a:latin typeface="Arial" panose="020B0604020202020204" pitchFamily="34" charset="0"/>
                <a:hlinkClick r:id="rId3"/>
              </a:rPr>
              <a:t>  </a:t>
            </a:r>
            <a:r>
              <a:rPr kumimoji="0" lang="en-US" altLang="en-US" sz="1900" b="0" i="0" u="none" strike="noStrike" cap="none" normalizeH="0" baseline="0" dirty="0">
                <a:ln>
                  <a:noFill/>
                </a:ln>
                <a:solidFill>
                  <a:schemeClr val="tx1"/>
                </a:solidFill>
                <a:effectLst/>
                <a:latin typeface="Arial" panose="020B0604020202020204" pitchFamily="34" charset="0"/>
              </a:rPr>
              <a:t>.</a:t>
            </a:r>
            <a:r>
              <a:rPr kumimoji="0" lang="en-US" altLang="en-US" sz="1800" b="0" i="0" u="none" strike="noStrike" cap="none" normalizeH="0" baseline="0" dirty="0">
                <a:ln>
                  <a:noFill/>
                </a:ln>
                <a:solidFill>
                  <a:schemeClr val="tx1"/>
                </a:solidFill>
                <a:effectLst/>
                <a:latin typeface="Arial" panose="020B0604020202020204" pitchFamily="34" charset="0"/>
              </a:rPr>
              <a:t> In </a:t>
            </a:r>
            <a:r>
              <a:rPr kumimoji="0" lang="en-US" altLang="en-US" sz="1800" b="0" i="1" u="none" strike="noStrike" cap="none" normalizeH="0" baseline="0" dirty="0">
                <a:ln>
                  <a:noFill/>
                </a:ln>
                <a:solidFill>
                  <a:schemeClr val="tx1"/>
                </a:solidFill>
                <a:effectLst/>
                <a:latin typeface="Arial" panose="020B0604020202020204" pitchFamily="34" charset="0"/>
              </a:rPr>
              <a:t>Trauma and migration: </a:t>
            </a:r>
            <a:r>
              <a:rPr kumimoji="0" lang="en-US" altLang="en-US" sz="1800" b="0" i="1" u="none" strike="noStrike" cap="none" normalizeH="0" baseline="0" dirty="0" err="1">
                <a:ln>
                  <a:noFill/>
                </a:ln>
                <a:solidFill>
                  <a:schemeClr val="tx1"/>
                </a:solidFill>
                <a:effectLst/>
                <a:latin typeface="Arial" panose="020B0604020202020204" pitchFamily="34" charset="0"/>
              </a:rPr>
              <a:t>ltural</a:t>
            </a:r>
            <a:r>
              <a:rPr kumimoji="0" lang="en-US" altLang="en-US" sz="1800" b="0" i="1" u="none" strike="noStrike" cap="none" normalizeH="0" baseline="0" dirty="0">
                <a:ln>
                  <a:noFill/>
                </a:ln>
                <a:solidFill>
                  <a:schemeClr val="tx1"/>
                </a:solidFill>
                <a:effectLst/>
                <a:latin typeface="Arial" panose="020B0604020202020204" pitchFamily="34" charset="0"/>
              </a:rPr>
              <a:t> factors in the diagnosis and treatment of </a:t>
            </a:r>
            <a:r>
              <a:rPr kumimoji="0" lang="en-US" altLang="en-US" sz="1800" b="0" i="1" u="none" strike="noStrike" cap="none" normalizeH="0" baseline="0" dirty="0" err="1">
                <a:ln>
                  <a:noFill/>
                </a:ln>
                <a:solidFill>
                  <a:schemeClr val="tx1"/>
                </a:solidFill>
                <a:effectLst/>
                <a:latin typeface="Arial" panose="020B0604020202020204" pitchFamily="34" charset="0"/>
              </a:rPr>
              <a:t>traumatised</a:t>
            </a:r>
            <a:r>
              <a:rPr kumimoji="0" lang="en-US" altLang="en-US" sz="1800" b="0" i="1" u="none" strike="noStrike" cap="none" normalizeH="0" baseline="0" dirty="0">
                <a:ln>
                  <a:noFill/>
                </a:ln>
                <a:solidFill>
                  <a:schemeClr val="tx1"/>
                </a:solidFill>
                <a:effectLst/>
                <a:latin typeface="Arial" panose="020B0604020202020204" pitchFamily="34" charset="0"/>
              </a:rPr>
              <a:t> immigrants</a:t>
            </a:r>
            <a:r>
              <a:rPr kumimoji="0" lang="en-US" altLang="en-US" sz="1800" b="0" i="0" u="none" strike="noStrike" cap="none" normalizeH="0" baseline="0" dirty="0">
                <a:ln>
                  <a:noFill/>
                </a:ln>
                <a:solidFill>
                  <a:schemeClr val="tx1"/>
                </a:solidFill>
                <a:effectLst/>
                <a:latin typeface="Arial" panose="020B0604020202020204" pitchFamily="34" charset="0"/>
              </a:rPr>
              <a:t>, by </a:t>
            </a:r>
            <a:r>
              <a:rPr kumimoji="0" lang="en-US" altLang="en-US" sz="1800" b="0" i="0" u="none" strike="noStrike" cap="none" normalizeH="0" baseline="0" dirty="0" err="1">
                <a:ln>
                  <a:noFill/>
                </a:ln>
                <a:solidFill>
                  <a:schemeClr val="tx1"/>
                </a:solidFill>
                <a:effectLst/>
                <a:latin typeface="Arial" panose="020B0604020202020204" pitchFamily="34" charset="0"/>
              </a:rPr>
              <a:t>Schouler-Ocak</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rPr>
              <a:t>Meryam</a:t>
            </a:r>
            <a:r>
              <a:rPr kumimoji="0" lang="en-US" altLang="en-US" sz="1800" b="0" i="0" u="none" strike="noStrike" cap="none" normalizeH="0" baseline="0" dirty="0">
                <a:ln>
                  <a:noFill/>
                </a:ln>
                <a:solidFill>
                  <a:schemeClr val="tx1"/>
                </a:solidFill>
                <a:effectLst/>
                <a:latin typeface="Arial" panose="020B0604020202020204" pitchFamily="34" charset="0"/>
              </a:rPr>
              <a:t> (Ed),  177-190. Cham, </a:t>
            </a:r>
            <a:r>
              <a:rPr kumimoji="0" lang="en-US" altLang="en-US" sz="1800" b="0" i="0" u="none" strike="noStrike" cap="none" normalizeH="0" baseline="0" dirty="0" err="1">
                <a:ln>
                  <a:noFill/>
                </a:ln>
                <a:solidFill>
                  <a:schemeClr val="tx1"/>
                </a:solidFill>
                <a:effectLst/>
                <a:latin typeface="Arial" panose="020B0604020202020204" pitchFamily="34" charset="0"/>
              </a:rPr>
              <a:t>Switzerland:Springer</a:t>
            </a:r>
            <a:r>
              <a:rPr kumimoji="0" lang="en-US" altLang="en-US" sz="1800" b="0" i="0" u="none" strike="noStrike" cap="none" normalizeH="0" baseline="0" dirty="0">
                <a:ln>
                  <a:noFill/>
                </a:ln>
                <a:solidFill>
                  <a:schemeClr val="tx1"/>
                </a:solidFill>
                <a:effectLst/>
                <a:latin typeface="Arial" panose="020B0604020202020204" pitchFamily="34" charset="0"/>
              </a:rPr>
              <a:t> International Publishing, 2015. </a:t>
            </a:r>
          </a:p>
        </p:txBody>
      </p:sp>
      <p:sp>
        <p:nvSpPr>
          <p:cNvPr id="5" name="AutoShape 2" descr="View Profile">
            <a:hlinkClick r:id="rId3"/>
          </p:cNvPr>
          <p:cNvSpPr>
            <a:spLocks noChangeAspect="1" noChangeArrowheads="1"/>
          </p:cNvSpPr>
          <p:nvPr/>
        </p:nvSpPr>
        <p:spPr bwMode="auto">
          <a:xfrm>
            <a:off x="1964531" y="-280988"/>
            <a:ext cx="228600" cy="304801"/>
          </a:xfrm>
          <a:prstGeom prst="rect">
            <a:avLst/>
          </a:prstGeom>
          <a:noFill/>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descr="View Profile">
            <a:hlinkClick r:id="rId3"/>
          </p:cNvPr>
          <p:cNvSpPr>
            <a:spLocks noChangeAspect="1" noChangeArrowheads="1"/>
          </p:cNvSpPr>
          <p:nvPr/>
        </p:nvSpPr>
        <p:spPr bwMode="auto">
          <a:xfrm>
            <a:off x="2078831" y="-128588"/>
            <a:ext cx="228600" cy="304801"/>
          </a:xfrm>
          <a:prstGeom prst="rect">
            <a:avLst/>
          </a:prstGeom>
          <a:noFill/>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7"/>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6424017" y="307009"/>
            <a:ext cx="1655366" cy="461509"/>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4531360" y="338624"/>
            <a:ext cx="1691640" cy="430530"/>
          </a:xfrm>
          <a:prstGeom prst="rect">
            <a:avLst/>
          </a:prstGeom>
        </p:spPr>
      </p:pic>
    </p:spTree>
    <p:extLst>
      <p:ext uri="{BB962C8B-B14F-4D97-AF65-F5344CB8AC3E}">
        <p14:creationId xmlns:p14="http://schemas.microsoft.com/office/powerpoint/2010/main" xmlns="" val="3257678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Stressor 4</a:t>
            </a:r>
          </a:p>
        </p:txBody>
      </p:sp>
      <p:sp>
        <p:nvSpPr>
          <p:cNvPr id="3" name="Content Placeholder 2"/>
          <p:cNvSpPr>
            <a:spLocks noGrp="1"/>
          </p:cNvSpPr>
          <p:nvPr>
            <p:ph idx="1"/>
          </p:nvPr>
        </p:nvSpPr>
        <p:spPr/>
        <p:txBody>
          <a:bodyPr>
            <a:noAutofit/>
          </a:bodyPr>
          <a:lstStyle/>
          <a:p>
            <a:r>
              <a:rPr lang="en-GB" sz="1500" dirty="0"/>
              <a:t>The fear, the afflictions caused by the physical dangers of the journey undertaken (sailing on the </a:t>
            </a:r>
            <a:r>
              <a:rPr lang="en-GB" sz="1500" i="1" dirty="0" err="1"/>
              <a:t>pateras</a:t>
            </a:r>
            <a:r>
              <a:rPr lang="en-GB" sz="1500" dirty="0"/>
              <a:t> - light, precarious boats, hiding away in lorries, </a:t>
            </a:r>
            <a:r>
              <a:rPr lang="en-GB" sz="1500" dirty="0" err="1"/>
              <a:t>etc</a:t>
            </a:r>
            <a:r>
              <a:rPr lang="en-GB" sz="1500" dirty="0"/>
              <a:t>), and the typical coercive acts associated with journeys that are “organised” by the mafia and other groups that extort and threaten the immigrants. It is known that physical fear has a much greater de-structuring effect at the psychopathological level than psychological fear, because there are fewer ways of escaping it. It is also known that chronic stress increases the conditioning power of this fear, sensorial as well as conceptual (Reeve 2002) . Furthermore, in all cases, the immigrant lives in fear of detention and deportation. </a:t>
            </a:r>
            <a:endParaRPr lang="en-US" sz="1500" dirty="0"/>
          </a:p>
          <a:p>
            <a:endParaRPr lang="en-US" sz="1500" dirty="0"/>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424017" y="307009"/>
            <a:ext cx="1655366" cy="46150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531360" y="338624"/>
            <a:ext cx="1691640" cy="430530"/>
          </a:xfrm>
          <a:prstGeom prst="rect">
            <a:avLst/>
          </a:prstGeom>
        </p:spPr>
      </p:pic>
    </p:spTree>
    <p:extLst>
      <p:ext uri="{BB962C8B-B14F-4D97-AF65-F5344CB8AC3E}">
        <p14:creationId xmlns:p14="http://schemas.microsoft.com/office/powerpoint/2010/main" xmlns="" val="2005051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46051" y="250825"/>
            <a:ext cx="2343149" cy="6234642"/>
          </a:xfrm>
        </p:spPr>
        <p:txBody>
          <a:bodyPr/>
          <a:lstStyle/>
          <a:p>
            <a:pPr marL="0" indent="0">
              <a:buNone/>
            </a:pPr>
            <a:r>
              <a:rPr lang="en-US" dirty="0"/>
              <a:t>The Vicious Cycle of Immigrant Stress</a:t>
            </a:r>
          </a:p>
        </p:txBody>
      </p:sp>
      <p:graphicFrame>
        <p:nvGraphicFramePr>
          <p:cNvPr id="5" name="Content Placeholder 4"/>
          <p:cNvGraphicFramePr>
            <a:graphicFrameLocks noGrp="1"/>
          </p:cNvGraphicFramePr>
          <p:nvPr>
            <p:ph sz="half" idx="10"/>
            <p:extLst>
              <p:ext uri="{D42A27DB-BD31-4B8C-83A1-F6EECF244321}">
                <p14:modId xmlns:p14="http://schemas.microsoft.com/office/powerpoint/2010/main" xmlns="" val="294294797"/>
              </p:ext>
            </p:extLst>
          </p:nvPr>
        </p:nvGraphicFramePr>
        <p:xfrm>
          <a:off x="443870" y="779462"/>
          <a:ext cx="8470490" cy="60785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6424017" y="307009"/>
            <a:ext cx="1655366" cy="461509"/>
          </a:xfrm>
          <a:prstGeom prst="rect">
            <a:avLst/>
          </a:prstGeom>
        </p:spPr>
      </p:pic>
      <p:pic>
        <p:nvPicPr>
          <p:cNvPr id="6" name="Picture 5"/>
          <p:cNvPicPr>
            <a:picLocks noChangeAspect="1"/>
          </p:cNvPicPr>
          <p:nvPr/>
        </p:nvPicPr>
        <p:blipFill>
          <a:blip r:embed="rId7">
            <a:extLst>
              <a:ext uri="{28A0092B-C50C-407E-A947-70E740481C1C}">
                <a14:useLocalDpi xmlns:a14="http://schemas.microsoft.com/office/drawing/2010/main" xmlns="" val="0"/>
              </a:ext>
            </a:extLst>
          </a:blip>
          <a:stretch>
            <a:fillRect/>
          </a:stretch>
        </p:blipFill>
        <p:spPr>
          <a:xfrm>
            <a:off x="4531360" y="338624"/>
            <a:ext cx="1691640" cy="430530"/>
          </a:xfrm>
          <a:prstGeom prst="rect">
            <a:avLst/>
          </a:prstGeom>
        </p:spPr>
      </p:pic>
    </p:spTree>
    <p:extLst>
      <p:ext uri="{BB962C8B-B14F-4D97-AF65-F5344CB8AC3E}">
        <p14:creationId xmlns:p14="http://schemas.microsoft.com/office/powerpoint/2010/main" xmlns="" val="879532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39074" y="1157591"/>
            <a:ext cx="7184571" cy="4424178"/>
          </a:xfrm>
        </p:spPr>
        <p:txBody>
          <a:bodyPr>
            <a:normAutofit fontScale="92500"/>
          </a:bodyPr>
          <a:lstStyle/>
          <a:p>
            <a:pPr marL="0" indent="0">
              <a:lnSpc>
                <a:spcPct val="160000"/>
              </a:lnSpc>
              <a:buNone/>
            </a:pPr>
            <a:r>
              <a:rPr lang="en-GB" sz="1800" dirty="0">
                <a:latin typeface="Lucida Bright" panose="02040602050505020304" pitchFamily="18" charset="0"/>
                <a:ea typeface="Times New Roman" panose="02020603050405020304" pitchFamily="18" charset="0"/>
              </a:rPr>
              <a:t>The health system often does not provide adequately for these patients: either because this problem is dismissed as being trivial (out of ignorance, a lack of sensitivity, prejudice and, even, racism, etc.) or because this condition is not adequately diagnosed and immigrants are treated as being depressive or psychotic, thereby giving the immigrant even more stressors to face. Neither are their somatic symptoms seen as being psychological problems and so they are subjected to a series of tests (such as colonoscopies, biopsies, etc.) and given inadequate, costly treatment. The health system is a new stressor</a:t>
            </a:r>
            <a:endParaRPr lang="en-US" sz="1800" dirty="0">
              <a:latin typeface="Lucida Bright" panose="02040602050505020304" pitchFamily="18" charset="0"/>
              <a:ea typeface="Times New Roman" panose="02020603050405020304" pitchFamily="18" charset="0"/>
            </a:endParaRP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424017" y="307009"/>
            <a:ext cx="1655366" cy="461509"/>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531360" y="338624"/>
            <a:ext cx="1691640" cy="430530"/>
          </a:xfrm>
          <a:prstGeom prst="rect">
            <a:avLst/>
          </a:prstGeom>
        </p:spPr>
      </p:pic>
    </p:spTree>
    <p:extLst>
      <p:ext uri="{BB962C8B-B14F-4D97-AF65-F5344CB8AC3E}">
        <p14:creationId xmlns:p14="http://schemas.microsoft.com/office/powerpoint/2010/main" xmlns="" val="3918163026"/>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2122</TotalTime>
  <Words>1500</Words>
  <Application>Microsoft Office PowerPoint</Application>
  <PresentationFormat>On-screen Show (4:3)</PresentationFormat>
  <Paragraphs>123</Paragraphs>
  <Slides>24</Slides>
  <Notes>0</Notes>
  <HiddenSlides>0</HiddenSlides>
  <MMClips>0</MMClip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Custom Design</vt:lpstr>
      <vt:lpstr>1_Custom Design</vt:lpstr>
      <vt:lpstr>Symptomatology of the  Ulysses Syndrome</vt:lpstr>
      <vt:lpstr>  Migration is  a natural phenomenon for all living species, including human beings. However, the kinds of migration differ through history.    At present, migration is  often  characterized by extereme and chronic stress exceeding the human capacity of adaptation.   Joseba Achotegui, Psychiatrist from Barcelona, termed this condition the Ulysses Syndrome, by the name of Greek hero who can be viewed as an archetype of involuntery migration.  </vt:lpstr>
      <vt:lpstr>Stressors and Their Effects  in the Ulysses Syndrome</vt:lpstr>
      <vt:lpstr>Stressor 1</vt:lpstr>
      <vt:lpstr>Stressor 2</vt:lpstr>
      <vt:lpstr>Stressor 3</vt:lpstr>
      <vt:lpstr>Stressor 4</vt:lpstr>
      <vt:lpstr>Slide 8</vt:lpstr>
      <vt:lpstr>Slide 9</vt:lpstr>
      <vt:lpstr>Specific Qualities of Immigrant Stress</vt:lpstr>
      <vt:lpstr>Clusters of Symptoms in the Ulysses Syndrome</vt:lpstr>
      <vt:lpstr>Slide 12</vt:lpstr>
      <vt:lpstr>Slide 13</vt:lpstr>
      <vt:lpstr>Slide 14</vt:lpstr>
      <vt:lpstr>Slide 15</vt:lpstr>
      <vt:lpstr>Slide 16</vt:lpstr>
      <vt:lpstr>Slide 17</vt:lpstr>
      <vt:lpstr>It’s typical to hear:</vt:lpstr>
      <vt:lpstr>It’s typical to hear:</vt:lpstr>
      <vt:lpstr>Differential Diagnosis</vt:lpstr>
      <vt:lpstr>USyn can be mistaken for:</vt:lpstr>
      <vt:lpstr>A Syndrome and a Prodrome</vt:lpstr>
      <vt:lpstr>Consequences for the family system</vt:lpstr>
      <vt:lpstr>Slide 24</vt:lpstr>
    </vt:vector>
  </TitlesOfParts>
  <Company>UC Berkeley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Laurie Frasier</dc:creator>
  <cp:lastModifiedBy>NewUser</cp:lastModifiedBy>
  <cp:revision>121</cp:revision>
  <dcterms:created xsi:type="dcterms:W3CDTF">2016-03-17T01:25:22Z</dcterms:created>
  <dcterms:modified xsi:type="dcterms:W3CDTF">2024-02-22T02:00:14Z</dcterms:modified>
</cp:coreProperties>
</file>